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6858000" cx="12192000"/>
  <p:notesSz cx="6858000" cy="9144000"/>
  <p:embeddedFontLst>
    <p:embeddedFont>
      <p:font typeface="Roboto"/>
      <p:regular r:id="rId72"/>
      <p:bold r:id="rId73"/>
      <p:italic r:id="rId74"/>
      <p:boldItalic r:id="rId75"/>
    </p:embeddedFont>
    <p:embeddedFont>
      <p:font typeface="Lato"/>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4" roundtripDataSignature="AMtx7mgdnCxRuqSuU0W0vpAXZkwp9sAC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customschemas.google.com/relationships/presentationmetadata" Target="metadata"/><Relationship Id="rId83" Type="http://schemas.openxmlformats.org/officeDocument/2006/relationships/font" Target="fonts/OpenSans-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7.xml"/><Relationship Id="rId75" Type="http://schemas.openxmlformats.org/officeDocument/2006/relationships/font" Target="fonts/Roboto-boldItalic.fntdata"/><Relationship Id="rId30" Type="http://schemas.openxmlformats.org/officeDocument/2006/relationships/slide" Target="slides/slide26.xml"/><Relationship Id="rId74" Type="http://schemas.openxmlformats.org/officeDocument/2006/relationships/font" Target="fonts/Roboto-italic.fntdata"/><Relationship Id="rId33" Type="http://schemas.openxmlformats.org/officeDocument/2006/relationships/slide" Target="slides/slide29.xml"/><Relationship Id="rId77" Type="http://schemas.openxmlformats.org/officeDocument/2006/relationships/font" Target="fonts/Lato-bold.fntdata"/><Relationship Id="rId32" Type="http://schemas.openxmlformats.org/officeDocument/2006/relationships/slide" Target="slides/slide28.xml"/><Relationship Id="rId76" Type="http://schemas.openxmlformats.org/officeDocument/2006/relationships/font" Target="fonts/Lato-regular.fntdata"/><Relationship Id="rId35" Type="http://schemas.openxmlformats.org/officeDocument/2006/relationships/slide" Target="slides/slide31.xml"/><Relationship Id="rId79" Type="http://schemas.openxmlformats.org/officeDocument/2006/relationships/font" Target="fonts/Lato-boldItalic.fntdata"/><Relationship Id="rId34" Type="http://schemas.openxmlformats.org/officeDocument/2006/relationships/slide" Target="slides/slide30.xml"/><Relationship Id="rId78" Type="http://schemas.openxmlformats.org/officeDocument/2006/relationships/font" Target="fonts/Lato-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8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7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7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8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8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84"/>
          <p:cNvSpPr/>
          <p:nvPr>
            <p:ph idx="2" type="pic"/>
          </p:nvPr>
        </p:nvSpPr>
        <p:spPr>
          <a:xfrm>
            <a:off x="5183188" y="987425"/>
            <a:ext cx="6172200" cy="4873625"/>
          </a:xfrm>
          <a:prstGeom prst="rect">
            <a:avLst/>
          </a:prstGeom>
          <a:noFill/>
          <a:ln>
            <a:noFill/>
          </a:ln>
        </p:spPr>
      </p:sp>
      <p:sp>
        <p:nvSpPr>
          <p:cNvPr id="64" name="Google Shape;64;p8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pippin.gimp.org/image_processing/chap_dir.html#ftn.id255035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N"/>
              <a:t>Unit-1</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3600"/>
              <a:buNone/>
            </a:pPr>
            <a:r>
              <a:rPr lang="en-IN" sz="3600"/>
              <a:t>Digital Image Processing – Introduction</a:t>
            </a:r>
            <a:endParaRPr/>
          </a:p>
          <a:p>
            <a:pPr indent="0" lvl="0" marL="0" rtl="0" algn="ctr">
              <a:lnSpc>
                <a:spcPct val="90000"/>
              </a:lnSpc>
              <a:spcBef>
                <a:spcPts val="1000"/>
              </a:spcBef>
              <a:spcAft>
                <a:spcPts val="0"/>
              </a:spcAft>
              <a:buClr>
                <a:schemeClr val="dk1"/>
              </a:buClr>
              <a:buSzPts val="3600"/>
              <a:buNone/>
            </a:pPr>
            <a:r>
              <a:rPr lang="en-IN" sz="3600"/>
              <a:t>Ref. Book – Gonzalez, R.C and Woods, 3</a:t>
            </a:r>
            <a:r>
              <a:rPr baseline="30000" lang="en-IN" sz="3600"/>
              <a:t>rd</a:t>
            </a:r>
            <a:r>
              <a:rPr lang="en-IN" sz="3600"/>
              <a:t> Edition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Enhancement </a:t>
            </a:r>
            <a:endParaRPr/>
          </a:p>
        </p:txBody>
      </p:sp>
      <p:pic>
        <p:nvPicPr>
          <p:cNvPr id="139" name="Google Shape;139;p11"/>
          <p:cNvPicPr preferRelativeResize="0"/>
          <p:nvPr>
            <p:ph idx="1" type="body"/>
          </p:nvPr>
        </p:nvPicPr>
        <p:blipFill rotWithShape="1">
          <a:blip r:embed="rId3">
            <a:alphaModFix/>
          </a:blip>
          <a:srcRect b="0" l="0" r="0" t="0"/>
          <a:stretch/>
        </p:blipFill>
        <p:spPr>
          <a:xfrm>
            <a:off x="2352675" y="1834356"/>
            <a:ext cx="7486650" cy="4333875"/>
          </a:xfrm>
          <a:prstGeom prst="rect">
            <a:avLst/>
          </a:prstGeom>
          <a:noFill/>
          <a:ln>
            <a:noFill/>
          </a:ln>
        </p:spPr>
      </p:pic>
      <p:sp>
        <p:nvSpPr>
          <p:cNvPr id="140" name="Google Shape;140;p11"/>
          <p:cNvSpPr txBox="1"/>
          <p:nvPr/>
        </p:nvSpPr>
        <p:spPr>
          <a:xfrm>
            <a:off x="2352675" y="6311899"/>
            <a:ext cx="29211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See the waterline of the river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Enhancement</a:t>
            </a:r>
            <a:endParaRPr/>
          </a:p>
        </p:txBody>
      </p:sp>
      <p:pic>
        <p:nvPicPr>
          <p:cNvPr id="146" name="Google Shape;146;p12"/>
          <p:cNvPicPr preferRelativeResize="0"/>
          <p:nvPr>
            <p:ph idx="1" type="body"/>
          </p:nvPr>
        </p:nvPicPr>
        <p:blipFill rotWithShape="1">
          <a:blip r:embed="rId3">
            <a:alphaModFix/>
          </a:blip>
          <a:srcRect b="0" l="0" r="0" t="0"/>
          <a:stretch/>
        </p:blipFill>
        <p:spPr>
          <a:xfrm>
            <a:off x="1600200" y="2029619"/>
            <a:ext cx="8991600" cy="394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Deblurring</a:t>
            </a:r>
            <a:endParaRPr/>
          </a:p>
        </p:txBody>
      </p:sp>
      <p:pic>
        <p:nvPicPr>
          <p:cNvPr id="152" name="Google Shape;152;p13"/>
          <p:cNvPicPr preferRelativeResize="0"/>
          <p:nvPr>
            <p:ph idx="1" type="body"/>
          </p:nvPr>
        </p:nvPicPr>
        <p:blipFill rotWithShape="1">
          <a:blip r:embed="rId3">
            <a:alphaModFix/>
          </a:blip>
          <a:srcRect b="0" l="0" r="0" t="0"/>
          <a:stretch/>
        </p:blipFill>
        <p:spPr>
          <a:xfrm>
            <a:off x="1952500" y="1825625"/>
            <a:ext cx="8286999" cy="43513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00000"/>
              </a:buClr>
              <a:buSzPts val="3600"/>
              <a:buFont typeface="Calibri"/>
              <a:buNone/>
            </a:pPr>
            <a:r>
              <a:rPr i="0" lang="en-IN" sz="3600">
                <a:solidFill>
                  <a:srgbClr val="C00000"/>
                </a:solidFill>
                <a:latin typeface="Calibri"/>
                <a:ea typeface="Calibri"/>
                <a:cs typeface="Calibri"/>
                <a:sym typeface="Calibri"/>
              </a:rPr>
              <a:t>Digital Image Processing Real-Life Applications</a:t>
            </a:r>
            <a:endParaRPr sz="3600">
              <a:solidFill>
                <a:srgbClr val="C00000"/>
              </a:solidFill>
              <a:latin typeface="Calibri"/>
              <a:ea typeface="Calibri"/>
              <a:cs typeface="Calibri"/>
              <a:sym typeface="Calibri"/>
            </a:endParaRPr>
          </a:p>
        </p:txBody>
      </p:sp>
      <p:sp>
        <p:nvSpPr>
          <p:cNvPr id="158" name="Google Shape;15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22222"/>
              </a:buClr>
              <a:buSzPts val="2800"/>
              <a:buNone/>
            </a:pPr>
            <a:r>
              <a:rPr b="1" i="0" lang="en-IN">
                <a:solidFill>
                  <a:srgbClr val="222222"/>
                </a:solidFill>
                <a:latin typeface="Lato"/>
                <a:ea typeface="Lato"/>
                <a:cs typeface="Lato"/>
                <a:sym typeface="Lato"/>
              </a:rPr>
              <a:t>Medical Technology :</a:t>
            </a:r>
            <a:endParaRPr b="0" i="0">
              <a:solidFill>
                <a:srgbClr val="222222"/>
              </a:solidFill>
              <a:latin typeface="Lato"/>
              <a:ea typeface="Lato"/>
              <a:cs typeface="Lato"/>
              <a:sym typeface="Lato"/>
            </a:endParaRPr>
          </a:p>
          <a:p>
            <a:pPr indent="-228600" lvl="0" marL="228600" rtl="0" algn="l">
              <a:lnSpc>
                <a:spcPct val="90000"/>
              </a:lnSpc>
              <a:spcBef>
                <a:spcPts val="1000"/>
              </a:spcBef>
              <a:spcAft>
                <a:spcPts val="0"/>
              </a:spcAft>
              <a:buClr>
                <a:srgbClr val="222222"/>
              </a:buClr>
              <a:buSzPts val="2800"/>
              <a:buChar char="•"/>
            </a:pPr>
            <a:r>
              <a:rPr b="0" i="0" lang="en-IN">
                <a:solidFill>
                  <a:srgbClr val="222222"/>
                </a:solidFill>
                <a:latin typeface="Lato"/>
                <a:ea typeface="Lato"/>
                <a:cs typeface="Lato"/>
                <a:sym typeface="Lato"/>
              </a:rPr>
              <a:t>In the medical field, Image Processing is used for various tasks like PET scan, X-Ray Imaging, Medical CT, UV imaging, Cancer Cell Image processing, and much more. The introduction of Image Processing to the medical technology field has greatly improved the diagnostics process.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Calibri"/>
              <a:buNone/>
            </a:pPr>
            <a:r>
              <a:rPr i="0" lang="en-IN" sz="3200">
                <a:solidFill>
                  <a:srgbClr val="C00000"/>
                </a:solidFill>
                <a:latin typeface="Calibri"/>
                <a:ea typeface="Calibri"/>
                <a:cs typeface="Calibri"/>
                <a:sym typeface="Calibri"/>
              </a:rPr>
              <a:t>Digital Image Processing Real-Life Applications - </a:t>
            </a:r>
            <a:r>
              <a:rPr i="0" lang="en-IN" sz="3200">
                <a:solidFill>
                  <a:srgbClr val="222222"/>
                </a:solidFill>
                <a:latin typeface="Lato"/>
                <a:ea typeface="Lato"/>
                <a:cs typeface="Lato"/>
                <a:sym typeface="Lato"/>
              </a:rPr>
              <a:t>Computer / Machine Vision :</a:t>
            </a:r>
            <a:br>
              <a:rPr i="0" lang="en-IN" sz="3200">
                <a:solidFill>
                  <a:srgbClr val="222222"/>
                </a:solidFill>
                <a:latin typeface="Lato"/>
                <a:ea typeface="Lato"/>
                <a:cs typeface="Lato"/>
                <a:sym typeface="Lato"/>
              </a:rPr>
            </a:br>
            <a:endParaRPr sz="3200"/>
          </a:p>
        </p:txBody>
      </p:sp>
      <p:pic>
        <p:nvPicPr>
          <p:cNvPr descr="CV" id="164" name="Google Shape;164;p15"/>
          <p:cNvPicPr preferRelativeResize="0"/>
          <p:nvPr>
            <p:ph idx="1" type="body"/>
          </p:nvPr>
        </p:nvPicPr>
        <p:blipFill rotWithShape="1">
          <a:blip r:embed="rId3">
            <a:alphaModFix/>
          </a:blip>
          <a:srcRect b="0" l="0" r="0" t="0"/>
          <a:stretch/>
        </p:blipFill>
        <p:spPr>
          <a:xfrm>
            <a:off x="6524365" y="1552726"/>
            <a:ext cx="5099358" cy="3817133"/>
          </a:xfrm>
          <a:prstGeom prst="rect">
            <a:avLst/>
          </a:prstGeom>
          <a:noFill/>
          <a:ln>
            <a:noFill/>
          </a:ln>
        </p:spPr>
      </p:pic>
      <p:sp>
        <p:nvSpPr>
          <p:cNvPr id="165" name="Google Shape;165;p15"/>
          <p:cNvSpPr txBox="1"/>
          <p:nvPr/>
        </p:nvSpPr>
        <p:spPr>
          <a:xfrm>
            <a:off x="428365" y="1552726"/>
            <a:ext cx="6096000" cy="526297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222222"/>
              </a:buClr>
              <a:buSzPts val="2800"/>
              <a:buFont typeface="Arial"/>
              <a:buChar char="•"/>
            </a:pPr>
            <a:r>
              <a:rPr b="0" i="0" lang="en-IN" sz="2800">
                <a:solidFill>
                  <a:srgbClr val="222222"/>
                </a:solidFill>
                <a:latin typeface="Lato"/>
                <a:ea typeface="Lato"/>
                <a:cs typeface="Lato"/>
                <a:sym typeface="Lato"/>
              </a:rPr>
              <a:t>One of the most interesting and useful applications of Image Processing is in  Computer Vision.</a:t>
            </a:r>
            <a:endParaRPr/>
          </a:p>
          <a:p>
            <a:pPr indent="-457200" lvl="0" marL="457200" marR="0" rtl="0" algn="l">
              <a:spcBef>
                <a:spcPts val="0"/>
              </a:spcBef>
              <a:spcAft>
                <a:spcPts val="0"/>
              </a:spcAft>
              <a:buClr>
                <a:srgbClr val="222222"/>
              </a:buClr>
              <a:buSzPts val="2800"/>
              <a:buFont typeface="Arial"/>
              <a:buChar char="•"/>
            </a:pPr>
            <a:r>
              <a:rPr b="0" i="0" lang="en-IN" sz="2800">
                <a:solidFill>
                  <a:srgbClr val="222222"/>
                </a:solidFill>
                <a:latin typeface="Lato"/>
                <a:ea typeface="Lato"/>
                <a:cs typeface="Lato"/>
                <a:sym typeface="Lato"/>
              </a:rPr>
              <a:t>Computer Vision is used to make the computer see, identify things, and process the whole environment as a whole. </a:t>
            </a:r>
            <a:endParaRPr/>
          </a:p>
          <a:p>
            <a:pPr indent="-457200" lvl="0" marL="457200" marR="0" rtl="0" algn="l">
              <a:spcBef>
                <a:spcPts val="0"/>
              </a:spcBef>
              <a:spcAft>
                <a:spcPts val="0"/>
              </a:spcAft>
              <a:buClr>
                <a:srgbClr val="222222"/>
              </a:buClr>
              <a:buSzPts val="2800"/>
              <a:buFont typeface="Arial"/>
              <a:buChar char="•"/>
            </a:pPr>
            <a:r>
              <a:rPr b="0" i="0" lang="en-IN" sz="2800">
                <a:solidFill>
                  <a:srgbClr val="222222"/>
                </a:solidFill>
                <a:latin typeface="Lato"/>
                <a:ea typeface="Lato"/>
                <a:cs typeface="Lato"/>
                <a:sym typeface="Lato"/>
              </a:rPr>
              <a:t>An important use of Computer Vision is Self Driving cars, Drones etc. CV helps in obstacle detection, path recognition, and understanding the environment.</a:t>
            </a:r>
            <a:endParaRPr b="0" i="0" sz="2800">
              <a:solidFill>
                <a:srgbClr val="22222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Medical Imaging</a:t>
            </a:r>
            <a:endParaRPr/>
          </a:p>
        </p:txBody>
      </p:sp>
      <p:pic>
        <p:nvPicPr>
          <p:cNvPr id="171" name="Google Shape;171;p16"/>
          <p:cNvPicPr preferRelativeResize="0"/>
          <p:nvPr>
            <p:ph idx="1" type="body"/>
          </p:nvPr>
        </p:nvPicPr>
        <p:blipFill rotWithShape="1">
          <a:blip r:embed="rId3">
            <a:alphaModFix/>
          </a:blip>
          <a:srcRect b="0" l="0" r="0" t="0"/>
          <a:stretch/>
        </p:blipFill>
        <p:spPr>
          <a:xfrm>
            <a:off x="5462949" y="1946788"/>
            <a:ext cx="6253262" cy="2694038"/>
          </a:xfrm>
          <a:prstGeom prst="rect">
            <a:avLst/>
          </a:prstGeom>
          <a:noFill/>
          <a:ln>
            <a:noFill/>
          </a:ln>
        </p:spPr>
      </p:pic>
      <p:sp>
        <p:nvSpPr>
          <p:cNvPr id="172" name="Google Shape;172;p16"/>
          <p:cNvSpPr txBox="1"/>
          <p:nvPr/>
        </p:nvSpPr>
        <p:spPr>
          <a:xfrm>
            <a:off x="475789" y="1946788"/>
            <a:ext cx="4695979"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Left hand image is Original CT Scan Image– Human Brain</a:t>
            </a:r>
            <a:endParaRPr/>
          </a:p>
          <a:p>
            <a:pPr indent="-285750" lvl="0" marL="285750" marR="0" rtl="0" algn="l">
              <a:spcBef>
                <a:spcPts val="0"/>
              </a:spcBef>
              <a:spcAft>
                <a:spcPts val="0"/>
              </a:spcAft>
              <a:buClr>
                <a:srgbClr val="00B050"/>
              </a:buClr>
              <a:buSzPts val="2400"/>
              <a:buFont typeface="Arial"/>
              <a:buChar char="•"/>
            </a:pPr>
            <a:r>
              <a:rPr lang="en-IN" sz="2400">
                <a:solidFill>
                  <a:srgbClr val="00B050"/>
                </a:solidFill>
                <a:latin typeface="Calibri"/>
                <a:ea typeface="Calibri"/>
                <a:cs typeface="Calibri"/>
                <a:sym typeface="Calibri"/>
              </a:rPr>
              <a:t>Right hand images are the processed images</a:t>
            </a:r>
            <a:endParaRPr/>
          </a:p>
        </p:txBody>
      </p:sp>
      <p:sp>
        <p:nvSpPr>
          <p:cNvPr id="173" name="Google Shape;173;p16"/>
          <p:cNvSpPr txBox="1"/>
          <p:nvPr/>
        </p:nvSpPr>
        <p:spPr>
          <a:xfrm>
            <a:off x="475789" y="3638206"/>
            <a:ext cx="4809154" cy="295465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400"/>
              <a:buFont typeface="Arial"/>
              <a:buChar char="•"/>
            </a:pPr>
            <a:r>
              <a:rPr lang="en-IN" sz="2400">
                <a:solidFill>
                  <a:srgbClr val="FF0000"/>
                </a:solidFill>
                <a:latin typeface="Calibri"/>
                <a:ea typeface="Calibri"/>
                <a:cs typeface="Calibri"/>
                <a:sym typeface="Calibri"/>
              </a:rPr>
              <a:t>Image processing is used to determine the location of a tumor.</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Region of </a:t>
            </a:r>
            <a:r>
              <a:rPr lang="en-IN" sz="2400">
                <a:solidFill>
                  <a:srgbClr val="FFFF00"/>
                </a:solidFill>
                <a:latin typeface="Calibri"/>
                <a:ea typeface="Calibri"/>
                <a:cs typeface="Calibri"/>
                <a:sym typeface="Calibri"/>
              </a:rPr>
              <a:t>yellow</a:t>
            </a:r>
            <a:r>
              <a:rPr lang="en-IN" sz="2400">
                <a:solidFill>
                  <a:schemeClr val="dk1"/>
                </a:solidFill>
                <a:latin typeface="Calibri"/>
                <a:ea typeface="Calibri"/>
                <a:cs typeface="Calibri"/>
                <a:sym typeface="Calibri"/>
              </a:rPr>
              <a:t> and </a:t>
            </a:r>
            <a:r>
              <a:rPr lang="en-IN" sz="2400">
                <a:solidFill>
                  <a:srgbClr val="FF0000"/>
                </a:solidFill>
                <a:latin typeface="Calibri"/>
                <a:ea typeface="Calibri"/>
                <a:cs typeface="Calibri"/>
                <a:sym typeface="Calibri"/>
              </a:rPr>
              <a:t>red</a:t>
            </a:r>
            <a:r>
              <a:rPr lang="en-IN" sz="2400">
                <a:solidFill>
                  <a:schemeClr val="dk1"/>
                </a:solidFill>
                <a:latin typeface="Calibri"/>
                <a:ea typeface="Calibri"/>
                <a:cs typeface="Calibri"/>
                <a:sym typeface="Calibri"/>
              </a:rPr>
              <a:t> tells the </a:t>
            </a:r>
            <a:r>
              <a:rPr b="1" lang="en-IN" sz="2400">
                <a:solidFill>
                  <a:schemeClr val="dk1"/>
                </a:solidFill>
                <a:latin typeface="Calibri"/>
                <a:ea typeface="Calibri"/>
                <a:cs typeface="Calibri"/>
                <a:sym typeface="Calibri"/>
              </a:rPr>
              <a:t>presence of tumour </a:t>
            </a:r>
            <a:r>
              <a:rPr lang="en-IN" sz="2400">
                <a:solidFill>
                  <a:schemeClr val="dk1"/>
                </a:solidFill>
                <a:latin typeface="Calibri"/>
                <a:ea typeface="Calibri"/>
                <a:cs typeface="Calibri"/>
                <a:sym typeface="Calibri"/>
              </a:rPr>
              <a:t>in the brain</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Can detect the </a:t>
            </a:r>
            <a:r>
              <a:rPr lang="en-IN" sz="2400">
                <a:solidFill>
                  <a:srgbClr val="FF0000"/>
                </a:solidFill>
                <a:latin typeface="Calibri"/>
                <a:ea typeface="Calibri"/>
                <a:cs typeface="Calibri"/>
                <a:sym typeface="Calibri"/>
              </a:rPr>
              <a:t>exact location and size of the tumour-</a:t>
            </a:r>
            <a:r>
              <a:rPr lang="en-IN" sz="2400">
                <a:solidFill>
                  <a:schemeClr val="dk1"/>
                </a:solidFill>
                <a:latin typeface="Calibri"/>
                <a:ea typeface="Calibri"/>
                <a:cs typeface="Calibri"/>
                <a:sym typeface="Calibri"/>
              </a:rPr>
              <a:t> help the doctor to plan the operations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Medical Imaging</a:t>
            </a:r>
            <a:endParaRPr/>
          </a:p>
        </p:txBody>
      </p:sp>
      <p:pic>
        <p:nvPicPr>
          <p:cNvPr id="179" name="Google Shape;179;p17"/>
          <p:cNvPicPr preferRelativeResize="0"/>
          <p:nvPr>
            <p:ph idx="1" type="body"/>
          </p:nvPr>
        </p:nvPicPr>
        <p:blipFill rotWithShape="1">
          <a:blip r:embed="rId3">
            <a:alphaModFix/>
          </a:blip>
          <a:srcRect b="0" l="0" r="0" t="0"/>
          <a:stretch/>
        </p:blipFill>
        <p:spPr>
          <a:xfrm>
            <a:off x="5397910" y="2112118"/>
            <a:ext cx="6208302" cy="3876675"/>
          </a:xfrm>
          <a:prstGeom prst="rect">
            <a:avLst/>
          </a:prstGeom>
          <a:noFill/>
          <a:ln>
            <a:noFill/>
          </a:ln>
        </p:spPr>
      </p:pic>
      <p:sp>
        <p:nvSpPr>
          <p:cNvPr id="180" name="Google Shape;180;p17"/>
          <p:cNvSpPr txBox="1"/>
          <p:nvPr/>
        </p:nvSpPr>
        <p:spPr>
          <a:xfrm>
            <a:off x="727587" y="2261419"/>
            <a:ext cx="3765755" cy="403187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030A0"/>
              </a:buClr>
              <a:buSzPts val="3200"/>
              <a:buFont typeface="Arial"/>
              <a:buChar char="•"/>
            </a:pPr>
            <a:r>
              <a:rPr lang="en-IN" sz="3200">
                <a:solidFill>
                  <a:srgbClr val="7030A0"/>
                </a:solidFill>
                <a:latin typeface="Calibri"/>
                <a:ea typeface="Calibri"/>
                <a:cs typeface="Calibri"/>
                <a:sym typeface="Calibri"/>
              </a:rPr>
              <a:t>Mammogram images which shows the presence of cancerous tissues </a:t>
            </a:r>
            <a:r>
              <a:rPr lang="en-IN" sz="3200">
                <a:solidFill>
                  <a:schemeClr val="dk1"/>
                </a:solidFill>
                <a:latin typeface="Calibri"/>
                <a:ea typeface="Calibri"/>
                <a:cs typeface="Calibri"/>
                <a:sym typeface="Calibri"/>
              </a:rPr>
              <a:t>–</a:t>
            </a:r>
            <a:endParaRPr/>
          </a:p>
          <a:p>
            <a:pPr indent="-285750" lvl="0" marL="285750" marR="0" rtl="0" algn="l">
              <a:spcBef>
                <a:spcPts val="0"/>
              </a:spcBef>
              <a:spcAft>
                <a:spcPts val="0"/>
              </a:spcAft>
              <a:buClr>
                <a:srgbClr val="00B050"/>
              </a:buClr>
              <a:buSzPts val="3200"/>
              <a:buFont typeface="Arial"/>
              <a:buChar char="•"/>
            </a:pPr>
            <a:r>
              <a:rPr lang="en-IN" sz="3200">
                <a:solidFill>
                  <a:srgbClr val="00B050"/>
                </a:solidFill>
                <a:latin typeface="Calibri"/>
                <a:ea typeface="Calibri"/>
                <a:cs typeface="Calibri"/>
                <a:sym typeface="Calibri"/>
              </a:rPr>
              <a:t>Helpful in detects the formation of cancer tissues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Medical Imaging</a:t>
            </a:r>
            <a:endParaRPr/>
          </a:p>
        </p:txBody>
      </p:sp>
      <p:pic>
        <p:nvPicPr>
          <p:cNvPr id="186" name="Google Shape;186;p18"/>
          <p:cNvPicPr preferRelativeResize="0"/>
          <p:nvPr>
            <p:ph idx="1" type="body"/>
          </p:nvPr>
        </p:nvPicPr>
        <p:blipFill rotWithShape="1">
          <a:blip r:embed="rId3">
            <a:alphaModFix/>
          </a:blip>
          <a:srcRect b="0" l="0" r="0" t="0"/>
          <a:stretch/>
        </p:blipFill>
        <p:spPr>
          <a:xfrm>
            <a:off x="3533775" y="2163122"/>
            <a:ext cx="7820025" cy="3990975"/>
          </a:xfrm>
          <a:prstGeom prst="rect">
            <a:avLst/>
          </a:prstGeom>
          <a:noFill/>
          <a:ln>
            <a:noFill/>
          </a:ln>
        </p:spPr>
      </p:pic>
      <p:sp>
        <p:nvSpPr>
          <p:cNvPr id="187" name="Google Shape;187;p18"/>
          <p:cNvSpPr txBox="1"/>
          <p:nvPr/>
        </p:nvSpPr>
        <p:spPr>
          <a:xfrm>
            <a:off x="1052051" y="2477729"/>
            <a:ext cx="1789472"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Calibri"/>
                <a:ea typeface="Calibri"/>
                <a:cs typeface="Calibri"/>
                <a:sym typeface="Calibri"/>
              </a:rPr>
              <a:t>To study the growth of a baby in mother’s womb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Medical Imaging</a:t>
            </a:r>
            <a:endParaRPr/>
          </a:p>
        </p:txBody>
      </p:sp>
      <p:pic>
        <p:nvPicPr>
          <p:cNvPr id="193" name="Google Shape;193;p19"/>
          <p:cNvPicPr preferRelativeResize="0"/>
          <p:nvPr/>
        </p:nvPicPr>
        <p:blipFill rotWithShape="1">
          <a:blip r:embed="rId3">
            <a:alphaModFix/>
          </a:blip>
          <a:srcRect b="0" l="0" r="0" t="0"/>
          <a:stretch/>
        </p:blipFill>
        <p:spPr>
          <a:xfrm>
            <a:off x="1739740" y="1764276"/>
            <a:ext cx="7231427" cy="48036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GIS</a:t>
            </a:r>
            <a:endParaRPr/>
          </a:p>
        </p:txBody>
      </p:sp>
      <p:pic>
        <p:nvPicPr>
          <p:cNvPr id="199" name="Google Shape;199;p20"/>
          <p:cNvPicPr preferRelativeResize="0"/>
          <p:nvPr/>
        </p:nvPicPr>
        <p:blipFill rotWithShape="1">
          <a:blip r:embed="rId3">
            <a:alphaModFix/>
          </a:blip>
          <a:srcRect b="0" l="0" r="0" t="0"/>
          <a:stretch/>
        </p:blipFill>
        <p:spPr>
          <a:xfrm>
            <a:off x="998896" y="1524000"/>
            <a:ext cx="8286750" cy="533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Introduction to Digital Image Processing</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t/>
            </a:r>
            <a:endParaRPr sz="4000">
              <a:latin typeface="Calibri"/>
              <a:ea typeface="Calibri"/>
              <a:cs typeface="Calibri"/>
              <a:sym typeface="Calibri"/>
            </a:endParaRPr>
          </a:p>
          <a:p>
            <a:pPr indent="0" lvl="0" marL="0" rtl="0" algn="ctr">
              <a:lnSpc>
                <a:spcPct val="90000"/>
              </a:lnSpc>
              <a:spcBef>
                <a:spcPts val="1000"/>
              </a:spcBef>
              <a:spcAft>
                <a:spcPts val="0"/>
              </a:spcAft>
              <a:buClr>
                <a:schemeClr val="dk1"/>
              </a:buClr>
              <a:buSzPts val="4000"/>
              <a:buNone/>
            </a:pPr>
            <a:r>
              <a:rPr lang="en-IN" sz="4000">
                <a:latin typeface="Calibri"/>
                <a:ea typeface="Calibri"/>
                <a:cs typeface="Calibri"/>
                <a:sym typeface="Calibri"/>
              </a:rPr>
              <a:t>Processing of images which are digital in nature by a digital computer</a:t>
            </a:r>
            <a:endParaRPr/>
          </a:p>
          <a:p>
            <a:pPr indent="0" lvl="0" marL="0" rtl="0" algn="ctr">
              <a:lnSpc>
                <a:spcPct val="90000"/>
              </a:lnSpc>
              <a:spcBef>
                <a:spcPts val="1000"/>
              </a:spcBef>
              <a:spcAft>
                <a:spcPts val="0"/>
              </a:spcAft>
              <a:buClr>
                <a:schemeClr val="dk1"/>
              </a:buClr>
              <a:buSzPts val="4000"/>
              <a:buNone/>
            </a:pPr>
            <a:r>
              <a:t/>
            </a:r>
            <a:endParaRPr sz="4000">
              <a:latin typeface="Calibri"/>
              <a:ea typeface="Calibri"/>
              <a:cs typeface="Calibri"/>
              <a:sym typeface="Calibri"/>
            </a:endParaRPr>
          </a:p>
          <a:p>
            <a:pPr indent="0" lvl="0" marL="0" rtl="0" algn="ctr">
              <a:lnSpc>
                <a:spcPct val="90000"/>
              </a:lnSpc>
              <a:spcBef>
                <a:spcPts val="1000"/>
              </a:spcBef>
              <a:spcAft>
                <a:spcPts val="0"/>
              </a:spcAft>
              <a:buClr>
                <a:schemeClr val="dk1"/>
              </a:buClr>
              <a:buSzPts val="4000"/>
              <a:buNone/>
            </a:pPr>
            <a:r>
              <a:rPr lang="en-IN" sz="4000">
                <a:latin typeface="Calibri"/>
                <a:ea typeface="Calibri"/>
                <a:cs typeface="Calibri"/>
                <a:sym typeface="Calibri"/>
              </a:rPr>
              <a:t>Why do we need to process an image? </a:t>
            </a:r>
            <a:endParaRPr sz="5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Remote Sensing</a:t>
            </a:r>
            <a:endParaRPr/>
          </a:p>
        </p:txBody>
      </p:sp>
      <p:pic>
        <p:nvPicPr>
          <p:cNvPr id="205" name="Google Shape;205;p21"/>
          <p:cNvPicPr preferRelativeResize="0"/>
          <p:nvPr/>
        </p:nvPicPr>
        <p:blipFill rotWithShape="1">
          <a:blip r:embed="rId3">
            <a:alphaModFix/>
          </a:blip>
          <a:srcRect b="0" l="0" r="0" t="0"/>
          <a:stretch/>
        </p:blipFill>
        <p:spPr>
          <a:xfrm>
            <a:off x="1623858" y="1766427"/>
            <a:ext cx="7410450" cy="481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Industrial Inspection</a:t>
            </a:r>
            <a:endParaRPr/>
          </a:p>
        </p:txBody>
      </p:sp>
      <p:pic>
        <p:nvPicPr>
          <p:cNvPr id="211" name="Google Shape;211;p22"/>
          <p:cNvPicPr preferRelativeResize="0"/>
          <p:nvPr/>
        </p:nvPicPr>
        <p:blipFill rotWithShape="1">
          <a:blip r:embed="rId3">
            <a:alphaModFix/>
          </a:blip>
          <a:srcRect b="0" l="0" r="0" t="0"/>
          <a:stretch/>
        </p:blipFill>
        <p:spPr>
          <a:xfrm>
            <a:off x="1272203" y="1339797"/>
            <a:ext cx="8855022" cy="55182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PCB Inspection</a:t>
            </a:r>
            <a:endParaRPr/>
          </a:p>
        </p:txBody>
      </p:sp>
      <p:pic>
        <p:nvPicPr>
          <p:cNvPr id="217" name="Google Shape;217;p23"/>
          <p:cNvPicPr preferRelativeResize="0"/>
          <p:nvPr/>
        </p:nvPicPr>
        <p:blipFill rotWithShape="1">
          <a:blip r:embed="rId3">
            <a:alphaModFix/>
          </a:blip>
          <a:srcRect b="0" l="0" r="0" t="0"/>
          <a:stretch/>
        </p:blipFill>
        <p:spPr>
          <a:xfrm>
            <a:off x="1179870" y="1537019"/>
            <a:ext cx="8298426" cy="53209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838200" y="365126"/>
            <a:ext cx="10515600" cy="102629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Representation</a:t>
            </a:r>
            <a:endParaRPr/>
          </a:p>
        </p:txBody>
      </p:sp>
      <p:sp>
        <p:nvSpPr>
          <p:cNvPr id="223" name="Google Shape;223;p30"/>
          <p:cNvSpPr txBox="1"/>
          <p:nvPr>
            <p:ph idx="1" type="body"/>
          </p:nvPr>
        </p:nvSpPr>
        <p:spPr>
          <a:xfrm>
            <a:off x="838200" y="1582994"/>
            <a:ext cx="10515600" cy="50281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A </a:t>
            </a:r>
            <a:r>
              <a:rPr b="1" lang="en-IN"/>
              <a:t>digital image</a:t>
            </a:r>
            <a:r>
              <a:rPr lang="en-IN"/>
              <a:t> is a representation of a </a:t>
            </a:r>
            <a:r>
              <a:rPr lang="en-IN">
                <a:solidFill>
                  <a:srgbClr val="00B050"/>
                </a:solidFill>
              </a:rPr>
              <a:t>two-dimensional image </a:t>
            </a:r>
            <a:r>
              <a:rPr lang="en-IN"/>
              <a:t>as a finite set of digital values, called picture elements or </a:t>
            </a:r>
            <a:r>
              <a:rPr i="1" lang="en-IN">
                <a:solidFill>
                  <a:srgbClr val="00B050"/>
                </a:solidFill>
              </a:rPr>
              <a:t>pixels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24" name="Google Shape;224;p30"/>
          <p:cNvPicPr preferRelativeResize="0"/>
          <p:nvPr/>
        </p:nvPicPr>
        <p:blipFill rotWithShape="1">
          <a:blip r:embed="rId3">
            <a:alphaModFix/>
          </a:blip>
          <a:srcRect b="18875" l="0" r="0" t="0"/>
          <a:stretch/>
        </p:blipFill>
        <p:spPr>
          <a:xfrm>
            <a:off x="2572979" y="2926582"/>
            <a:ext cx="6515100" cy="36845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Representation</a:t>
            </a:r>
            <a:endParaRPr/>
          </a:p>
        </p:txBody>
      </p:sp>
      <p:sp>
        <p:nvSpPr>
          <p:cNvPr id="230" name="Google Shape;230;p31"/>
          <p:cNvSpPr txBox="1"/>
          <p:nvPr>
            <p:ph idx="1" type="body"/>
          </p:nvPr>
        </p:nvSpPr>
        <p:spPr>
          <a:xfrm>
            <a:off x="838201" y="1590260"/>
            <a:ext cx="6408174" cy="4830417"/>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b="0" i="0" lang="en-IN">
                <a:latin typeface="Arial"/>
                <a:ea typeface="Arial"/>
                <a:cs typeface="Arial"/>
                <a:sym typeface="Arial"/>
              </a:rPr>
              <a:t>An image is defined as a two-dimensional function, </a:t>
            </a:r>
            <a:r>
              <a:rPr i="0" lang="en-IN">
                <a:solidFill>
                  <a:srgbClr val="C00000"/>
                </a:solidFill>
                <a:latin typeface="Arial"/>
                <a:ea typeface="Arial"/>
                <a:cs typeface="Arial"/>
                <a:sym typeface="Arial"/>
              </a:rPr>
              <a:t>f</a:t>
            </a:r>
            <a:r>
              <a:rPr b="1" i="0" lang="en-IN">
                <a:solidFill>
                  <a:srgbClr val="C00000"/>
                </a:solidFill>
                <a:latin typeface="Arial"/>
                <a:ea typeface="Arial"/>
                <a:cs typeface="Arial"/>
                <a:sym typeface="Arial"/>
              </a:rPr>
              <a:t>(x,y)</a:t>
            </a:r>
            <a:r>
              <a:rPr i="0" lang="en-IN">
                <a:solidFill>
                  <a:srgbClr val="C00000"/>
                </a:solidFill>
                <a:latin typeface="Arial"/>
                <a:ea typeface="Arial"/>
                <a:cs typeface="Arial"/>
                <a:sym typeface="Arial"/>
              </a:rPr>
              <a:t>, </a:t>
            </a:r>
            <a:r>
              <a:rPr i="0" lang="en-IN">
                <a:latin typeface="Arial"/>
                <a:ea typeface="Arial"/>
                <a:cs typeface="Arial"/>
                <a:sym typeface="Arial"/>
              </a:rPr>
              <a:t>where x and y are spatial coordinates, and </a:t>
            </a:r>
            <a:r>
              <a:rPr i="0" lang="en-IN">
                <a:solidFill>
                  <a:srgbClr val="C00000"/>
                </a:solidFill>
                <a:latin typeface="Arial"/>
                <a:ea typeface="Arial"/>
                <a:cs typeface="Arial"/>
                <a:sym typeface="Arial"/>
              </a:rPr>
              <a:t>the amplitude of </a:t>
            </a:r>
            <a:r>
              <a:rPr b="1" lang="en-IN">
                <a:solidFill>
                  <a:srgbClr val="C00000"/>
                </a:solidFill>
                <a:latin typeface="Arial"/>
                <a:ea typeface="Arial"/>
                <a:cs typeface="Arial"/>
                <a:sym typeface="Arial"/>
              </a:rPr>
              <a:t>f </a:t>
            </a:r>
            <a:r>
              <a:rPr i="0" lang="en-IN">
                <a:latin typeface="Arial"/>
                <a:ea typeface="Arial"/>
                <a:cs typeface="Arial"/>
                <a:sym typeface="Arial"/>
              </a:rPr>
              <a:t>at any pair of coordinates (x,y) is called the </a:t>
            </a:r>
            <a:r>
              <a:rPr b="1" i="0" lang="en-IN">
                <a:solidFill>
                  <a:srgbClr val="C00000"/>
                </a:solidFill>
                <a:latin typeface="Arial"/>
                <a:ea typeface="Arial"/>
                <a:cs typeface="Arial"/>
                <a:sym typeface="Arial"/>
              </a:rPr>
              <a:t>intensity</a:t>
            </a:r>
            <a:r>
              <a:rPr i="0" lang="en-IN">
                <a:latin typeface="Arial"/>
                <a:ea typeface="Arial"/>
                <a:cs typeface="Arial"/>
                <a:sym typeface="Arial"/>
              </a:rPr>
              <a:t> of that image at that point.</a:t>
            </a:r>
            <a:endParaRPr/>
          </a:p>
          <a:p>
            <a:pPr indent="-228600" lvl="0" marL="228600" rtl="0" algn="l">
              <a:lnSpc>
                <a:spcPct val="90000"/>
              </a:lnSpc>
              <a:spcBef>
                <a:spcPts val="1000"/>
              </a:spcBef>
              <a:spcAft>
                <a:spcPts val="0"/>
              </a:spcAft>
              <a:buClr>
                <a:schemeClr val="dk1"/>
              </a:buClr>
              <a:buSzPct val="100000"/>
              <a:buChar char="•"/>
            </a:pPr>
            <a:r>
              <a:rPr lang="en-IN">
                <a:latin typeface="Arial"/>
                <a:ea typeface="Arial"/>
                <a:cs typeface="Arial"/>
                <a:sym typeface="Arial"/>
              </a:rPr>
              <a:t>A digital image f(x,y) is discretized both in spacial coordinates and brightness</a:t>
            </a:r>
            <a:endParaRPr/>
          </a:p>
          <a:p>
            <a:pPr indent="-228600" lvl="0" marL="228600" rtl="0" algn="l">
              <a:lnSpc>
                <a:spcPct val="90000"/>
              </a:lnSpc>
              <a:spcBef>
                <a:spcPts val="1000"/>
              </a:spcBef>
              <a:spcAft>
                <a:spcPts val="0"/>
              </a:spcAft>
              <a:buClr>
                <a:schemeClr val="dk1"/>
              </a:buClr>
              <a:buSzPct val="100000"/>
              <a:buChar char="•"/>
            </a:pPr>
            <a:r>
              <a:rPr b="0" i="0" lang="en-IN">
                <a:latin typeface="Arial"/>
                <a:ea typeface="Arial"/>
                <a:cs typeface="Arial"/>
                <a:sym typeface="Arial"/>
              </a:rPr>
              <a:t>it can be considered as a matrix whose row, column indices specify a point in the image and the element value identifies gray level value at that point.</a:t>
            </a:r>
            <a:endParaRPr/>
          </a:p>
          <a:p>
            <a:pPr indent="0" lvl="0" marL="0" rtl="0" algn="l">
              <a:lnSpc>
                <a:spcPct val="90000"/>
              </a:lnSpc>
              <a:spcBef>
                <a:spcPts val="1000"/>
              </a:spcBef>
              <a:spcAft>
                <a:spcPts val="0"/>
              </a:spcAft>
              <a:buClr>
                <a:schemeClr val="dk1"/>
              </a:buClr>
              <a:buSzPct val="100000"/>
              <a:buNone/>
            </a:pPr>
            <a:r>
              <a:rPr lang="en-IN">
                <a:latin typeface="Arial"/>
                <a:ea typeface="Arial"/>
                <a:cs typeface="Arial"/>
                <a:sym typeface="Arial"/>
              </a:rPr>
              <a:t>These elements are referred as </a:t>
            </a:r>
            <a:r>
              <a:rPr b="1" lang="en-IN">
                <a:latin typeface="Arial"/>
                <a:ea typeface="Arial"/>
                <a:cs typeface="Arial"/>
                <a:sym typeface="Arial"/>
              </a:rPr>
              <a:t>pixels</a:t>
            </a:r>
            <a:r>
              <a:rPr lang="en-IN">
                <a:latin typeface="Arial"/>
                <a:ea typeface="Arial"/>
                <a:cs typeface="Arial"/>
                <a:sym typeface="Arial"/>
              </a:rPr>
              <a:t> or pels.</a:t>
            </a:r>
            <a:endParaRPr/>
          </a:p>
        </p:txBody>
      </p:sp>
      <p:pic>
        <p:nvPicPr>
          <p:cNvPr id="231" name="Google Shape;231;p31"/>
          <p:cNvPicPr preferRelativeResize="0"/>
          <p:nvPr/>
        </p:nvPicPr>
        <p:blipFill rotWithShape="1">
          <a:blip r:embed="rId3">
            <a:alphaModFix/>
          </a:blip>
          <a:srcRect b="0" l="0" r="0" t="0"/>
          <a:stretch/>
        </p:blipFill>
        <p:spPr>
          <a:xfrm>
            <a:off x="7456846" y="1906074"/>
            <a:ext cx="4514850" cy="2809875"/>
          </a:xfrm>
          <a:prstGeom prst="rect">
            <a:avLst/>
          </a:prstGeom>
          <a:noFill/>
          <a:ln>
            <a:noFill/>
          </a:ln>
        </p:spPr>
      </p:pic>
      <p:sp>
        <p:nvSpPr>
          <p:cNvPr id="232" name="Google Shape;232;p31"/>
          <p:cNvSpPr txBox="1"/>
          <p:nvPr/>
        </p:nvSpPr>
        <p:spPr>
          <a:xfrm>
            <a:off x="7456846" y="5043949"/>
            <a:ext cx="45148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r(x,y) is the reflectivity of the surface of the corresponding image point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Representation</a:t>
            </a:r>
            <a:endParaRPr/>
          </a:p>
        </p:txBody>
      </p:sp>
      <p:sp>
        <p:nvSpPr>
          <p:cNvPr id="238" name="Google Shape;238;p32"/>
          <p:cNvSpPr txBox="1"/>
          <p:nvPr>
            <p:ph idx="1" type="body"/>
          </p:nvPr>
        </p:nvSpPr>
        <p:spPr>
          <a:xfrm>
            <a:off x="720212" y="1815793"/>
            <a:ext cx="5523271" cy="423104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There are infinite no of points in both directions and at every point the intensity value is continuous between 0 and 1. </a:t>
            </a:r>
            <a:r>
              <a:rPr lang="en-IN">
                <a:solidFill>
                  <a:srgbClr val="C00000"/>
                </a:solidFill>
              </a:rPr>
              <a:t>Not possible to store in digital form.</a:t>
            </a:r>
            <a:endParaRPr/>
          </a:p>
          <a:p>
            <a:pPr indent="-228600" lvl="0" marL="228600" rtl="0" algn="l">
              <a:lnSpc>
                <a:spcPct val="90000"/>
              </a:lnSpc>
              <a:spcBef>
                <a:spcPts val="1000"/>
              </a:spcBef>
              <a:spcAft>
                <a:spcPts val="0"/>
              </a:spcAft>
              <a:buClr>
                <a:schemeClr val="dk1"/>
              </a:buClr>
              <a:buSzPts val="2800"/>
              <a:buChar char="•"/>
            </a:pPr>
            <a:r>
              <a:rPr lang="en-IN"/>
              <a:t>Instead of storing all the intensity values at all possible points in the image, </a:t>
            </a:r>
            <a:r>
              <a:rPr lang="en-IN">
                <a:solidFill>
                  <a:srgbClr val="00B050"/>
                </a:solidFill>
              </a:rPr>
              <a:t>we try to take sample of the image. </a:t>
            </a:r>
            <a:endParaRPr/>
          </a:p>
        </p:txBody>
      </p:sp>
      <p:pic>
        <p:nvPicPr>
          <p:cNvPr id="239" name="Google Shape;239;p32"/>
          <p:cNvPicPr preferRelativeResize="0"/>
          <p:nvPr/>
        </p:nvPicPr>
        <p:blipFill rotWithShape="1">
          <a:blip r:embed="rId3">
            <a:alphaModFix/>
          </a:blip>
          <a:srcRect b="0" l="0" r="0" t="0"/>
          <a:stretch/>
        </p:blipFill>
        <p:spPr>
          <a:xfrm>
            <a:off x="6797470" y="1815793"/>
            <a:ext cx="4476750" cy="2428875"/>
          </a:xfrm>
          <a:prstGeom prst="rect">
            <a:avLst/>
          </a:prstGeom>
          <a:noFill/>
          <a:ln>
            <a:noFill/>
          </a:ln>
        </p:spPr>
      </p:pic>
      <p:sp>
        <p:nvSpPr>
          <p:cNvPr id="240" name="Google Shape;240;p32"/>
          <p:cNvSpPr txBox="1"/>
          <p:nvPr/>
        </p:nvSpPr>
        <p:spPr>
          <a:xfrm>
            <a:off x="6725266" y="4689988"/>
            <a:ext cx="4839840" cy="101566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000"/>
              <a:buFont typeface="Arial"/>
              <a:buChar char="•"/>
            </a:pPr>
            <a:r>
              <a:rPr lang="en-IN" sz="2000">
                <a:solidFill>
                  <a:srgbClr val="FF0000"/>
                </a:solidFill>
                <a:latin typeface="Calibri"/>
                <a:ea typeface="Calibri"/>
                <a:cs typeface="Calibri"/>
                <a:sym typeface="Calibri"/>
              </a:rPr>
              <a:t>Samples- spacial discretization by sampling</a:t>
            </a:r>
            <a:endParaRPr/>
          </a:p>
          <a:p>
            <a:pPr indent="-342900" lvl="0" marL="342900" marR="0" rtl="0" algn="l">
              <a:spcBef>
                <a:spcPts val="0"/>
              </a:spcBef>
              <a:spcAft>
                <a:spcPts val="0"/>
              </a:spcAft>
              <a:buClr>
                <a:srgbClr val="FF0000"/>
              </a:buClr>
              <a:buSzPts val="2000"/>
              <a:buFont typeface="Arial"/>
              <a:buChar char="•"/>
            </a:pPr>
            <a:r>
              <a:rPr lang="en-IN" sz="2000">
                <a:solidFill>
                  <a:srgbClr val="FF0000"/>
                </a:solidFill>
                <a:latin typeface="Calibri"/>
                <a:ea typeface="Calibri"/>
                <a:cs typeface="Calibri"/>
                <a:sym typeface="Calibri"/>
              </a:rPr>
              <a:t>Intensity discretization by quantization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Representation - as a Matrix</a:t>
            </a:r>
            <a:endParaRPr/>
          </a:p>
        </p:txBody>
      </p:sp>
      <p:pic>
        <p:nvPicPr>
          <p:cNvPr id="246" name="Google Shape;246;p33"/>
          <p:cNvPicPr preferRelativeResize="0"/>
          <p:nvPr>
            <p:ph idx="1" type="body"/>
          </p:nvPr>
        </p:nvPicPr>
        <p:blipFill rotWithShape="1">
          <a:blip r:embed="rId3">
            <a:alphaModFix/>
          </a:blip>
          <a:srcRect b="0" l="0" r="0" t="0"/>
          <a:stretch/>
        </p:blipFill>
        <p:spPr>
          <a:xfrm>
            <a:off x="4581064" y="1870382"/>
            <a:ext cx="6962775" cy="2838450"/>
          </a:xfrm>
          <a:prstGeom prst="rect">
            <a:avLst/>
          </a:prstGeom>
          <a:noFill/>
          <a:ln>
            <a:noFill/>
          </a:ln>
        </p:spPr>
      </p:pic>
      <p:sp>
        <p:nvSpPr>
          <p:cNvPr id="247" name="Google Shape;247;p33"/>
          <p:cNvSpPr txBox="1"/>
          <p:nvPr/>
        </p:nvSpPr>
        <p:spPr>
          <a:xfrm>
            <a:off x="5537142" y="4708832"/>
            <a:ext cx="6251735"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Calibri"/>
                <a:ea typeface="Calibri"/>
                <a:cs typeface="Calibri"/>
                <a:sym typeface="Calibri"/>
              </a:rPr>
              <a:t>Matrix of finite dimensions –each of these elements in this matrix representation is a pixel or pel</a:t>
            </a:r>
            <a:endParaRPr/>
          </a:p>
        </p:txBody>
      </p:sp>
      <p:sp>
        <p:nvSpPr>
          <p:cNvPr id="248" name="Google Shape;248;p33"/>
          <p:cNvSpPr txBox="1"/>
          <p:nvPr/>
        </p:nvSpPr>
        <p:spPr>
          <a:xfrm>
            <a:off x="717754" y="2074606"/>
            <a:ext cx="3618271"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Calibri"/>
                <a:ea typeface="Calibri"/>
                <a:cs typeface="Calibri"/>
                <a:sym typeface="Calibri"/>
              </a:rPr>
              <a:t>Each of these sample values are </a:t>
            </a:r>
            <a:r>
              <a:rPr lang="en-IN" sz="2800">
                <a:solidFill>
                  <a:srgbClr val="FF0000"/>
                </a:solidFill>
                <a:latin typeface="Calibri"/>
                <a:ea typeface="Calibri"/>
                <a:cs typeface="Calibri"/>
                <a:sym typeface="Calibri"/>
              </a:rPr>
              <a:t>quantized</a:t>
            </a:r>
            <a:r>
              <a:rPr lang="en-IN" sz="2800">
                <a:solidFill>
                  <a:schemeClr val="dk1"/>
                </a:solidFill>
                <a:latin typeface="Calibri"/>
                <a:ea typeface="Calibri"/>
                <a:cs typeface="Calibri"/>
                <a:sym typeface="Calibri"/>
              </a:rPr>
              <a:t> and typically for image processing applications the quantization is done using </a:t>
            </a:r>
            <a:r>
              <a:rPr lang="en-IN" sz="2800">
                <a:solidFill>
                  <a:srgbClr val="FF0000"/>
                </a:solidFill>
                <a:latin typeface="Calibri"/>
                <a:ea typeface="Calibri"/>
                <a:cs typeface="Calibri"/>
                <a:sym typeface="Calibri"/>
              </a:rPr>
              <a:t>8 bits for black and white images</a:t>
            </a:r>
            <a:r>
              <a:rPr lang="en-IN" sz="2800">
                <a:solidFill>
                  <a:schemeClr val="dk1"/>
                </a:solidFill>
                <a:latin typeface="Calibri"/>
                <a:ea typeface="Calibri"/>
                <a:cs typeface="Calibri"/>
                <a:sym typeface="Calibri"/>
              </a:rPr>
              <a:t>. And </a:t>
            </a:r>
            <a:r>
              <a:rPr lang="en-IN" sz="2800">
                <a:solidFill>
                  <a:srgbClr val="FF0000"/>
                </a:solidFill>
                <a:latin typeface="Calibri"/>
                <a:ea typeface="Calibri"/>
                <a:cs typeface="Calibri"/>
                <a:sym typeface="Calibri"/>
              </a:rPr>
              <a:t>24 bits for colored images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Representation - as a Matrix</a:t>
            </a:r>
            <a:endParaRPr/>
          </a:p>
        </p:txBody>
      </p:sp>
      <p:sp>
        <p:nvSpPr>
          <p:cNvPr id="254" name="Google Shape;254;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5" name="Google Shape;255;p34"/>
          <p:cNvPicPr preferRelativeResize="0"/>
          <p:nvPr/>
        </p:nvPicPr>
        <p:blipFill rotWithShape="1">
          <a:blip r:embed="rId3">
            <a:alphaModFix/>
          </a:blip>
          <a:srcRect b="0" l="0" r="0" t="0"/>
          <a:stretch/>
        </p:blipFill>
        <p:spPr>
          <a:xfrm>
            <a:off x="1645520" y="2467769"/>
            <a:ext cx="7839075" cy="306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838200" y="365125"/>
            <a:ext cx="10515600" cy="10512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i="0" lang="en-IN">
                <a:solidFill>
                  <a:srgbClr val="C00000"/>
                </a:solidFill>
                <a:latin typeface="Calibri"/>
                <a:ea typeface="Calibri"/>
                <a:cs typeface="Calibri"/>
                <a:sym typeface="Calibri"/>
              </a:rPr>
              <a:t>Sampling and Quantization</a:t>
            </a:r>
            <a:endParaRPr>
              <a:solidFill>
                <a:srgbClr val="C00000"/>
              </a:solidFill>
              <a:latin typeface="Calibri"/>
              <a:ea typeface="Calibri"/>
              <a:cs typeface="Calibri"/>
              <a:sym typeface="Calibri"/>
            </a:endParaRPr>
          </a:p>
        </p:txBody>
      </p:sp>
      <p:sp>
        <p:nvSpPr>
          <p:cNvPr id="261" name="Google Shape;261;p35"/>
          <p:cNvSpPr txBox="1"/>
          <p:nvPr>
            <p:ph idx="1" type="body"/>
          </p:nvPr>
        </p:nvSpPr>
        <p:spPr>
          <a:xfrm>
            <a:off x="838200" y="1613647"/>
            <a:ext cx="10515600" cy="4563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800"/>
              <a:buNone/>
            </a:pPr>
            <a:r>
              <a:rPr b="0" i="0" lang="en-IN">
                <a:solidFill>
                  <a:srgbClr val="000000"/>
                </a:solidFill>
              </a:rPr>
              <a:t>In order to become suitable for digital processing, an image function f(x, y) must be digitized both spatially and in amplitude. There are two steps in which it is done:</a:t>
            </a:r>
            <a:endParaRPr/>
          </a:p>
          <a:p>
            <a:pPr indent="-514350" lvl="0" marL="514350" rtl="0" algn="l">
              <a:lnSpc>
                <a:spcPct val="90000"/>
              </a:lnSpc>
              <a:spcBef>
                <a:spcPts val="1000"/>
              </a:spcBef>
              <a:spcAft>
                <a:spcPts val="0"/>
              </a:spcAft>
              <a:buClr>
                <a:srgbClr val="273239"/>
              </a:buClr>
              <a:buSzPts val="2800"/>
              <a:buAutoNum type="arabicPeriod"/>
            </a:pPr>
            <a:r>
              <a:rPr b="1" i="0" lang="en-IN">
                <a:solidFill>
                  <a:srgbClr val="273239"/>
                </a:solidFill>
              </a:rPr>
              <a:t>Sampling:</a:t>
            </a:r>
            <a:r>
              <a:rPr b="0" i="0" lang="en-IN">
                <a:solidFill>
                  <a:srgbClr val="273239"/>
                </a:solidFill>
              </a:rPr>
              <a:t> Digitizing the co-ordinate value is called sampling.</a:t>
            </a:r>
            <a:endParaRPr/>
          </a:p>
          <a:p>
            <a:pPr indent="-514350" lvl="0" marL="514350" rtl="0" algn="l">
              <a:lnSpc>
                <a:spcPct val="90000"/>
              </a:lnSpc>
              <a:spcBef>
                <a:spcPts val="1000"/>
              </a:spcBef>
              <a:spcAft>
                <a:spcPts val="0"/>
              </a:spcAft>
              <a:buClr>
                <a:srgbClr val="273239"/>
              </a:buClr>
              <a:buSzPts val="2800"/>
              <a:buAutoNum type="arabicPeriod"/>
            </a:pPr>
            <a:r>
              <a:rPr b="1" i="0" lang="en-IN">
                <a:solidFill>
                  <a:srgbClr val="273239"/>
                </a:solidFill>
              </a:rPr>
              <a:t>Quantization:</a:t>
            </a:r>
            <a:r>
              <a:rPr b="0" i="0" lang="en-IN">
                <a:solidFill>
                  <a:srgbClr val="273239"/>
                </a:solidFill>
              </a:rPr>
              <a:t> Digitizing the amplitude value is called quantization.</a:t>
            </a:r>
            <a:endParaRPr/>
          </a:p>
          <a:p>
            <a:pPr indent="0" lvl="0" marL="0" rtl="0" algn="l">
              <a:lnSpc>
                <a:spcPct val="90000"/>
              </a:lnSpc>
              <a:spcBef>
                <a:spcPts val="1000"/>
              </a:spcBef>
              <a:spcAft>
                <a:spcPts val="0"/>
              </a:spcAft>
              <a:buClr>
                <a:srgbClr val="000000"/>
              </a:buClr>
              <a:buSzPts val="2800"/>
              <a:buNone/>
            </a:pPr>
            <a:r>
              <a:rPr b="0" i="0" lang="en-IN">
                <a:solidFill>
                  <a:srgbClr val="000000"/>
                </a:solidFill>
              </a:rPr>
              <a:t>The </a:t>
            </a:r>
            <a:r>
              <a:rPr b="0" i="0" lang="en-IN">
                <a:solidFill>
                  <a:srgbClr val="C00000"/>
                </a:solidFill>
              </a:rPr>
              <a:t>sampling</a:t>
            </a:r>
            <a:r>
              <a:rPr b="0" i="0" lang="en-IN">
                <a:solidFill>
                  <a:srgbClr val="000000"/>
                </a:solidFill>
              </a:rPr>
              <a:t> rate determines the </a:t>
            </a:r>
            <a:r>
              <a:rPr b="0" i="0" lang="en-IN">
                <a:solidFill>
                  <a:srgbClr val="C00000"/>
                </a:solidFill>
              </a:rPr>
              <a:t>spatial resolution </a:t>
            </a:r>
            <a:r>
              <a:rPr b="0" i="0" lang="en-IN">
                <a:solidFill>
                  <a:srgbClr val="000000"/>
                </a:solidFill>
              </a:rPr>
              <a:t>of the digitized image, while the </a:t>
            </a:r>
            <a:r>
              <a:rPr b="0" i="0" lang="en-IN">
                <a:solidFill>
                  <a:srgbClr val="C00000"/>
                </a:solidFill>
              </a:rPr>
              <a:t>quantization</a:t>
            </a:r>
            <a:r>
              <a:rPr b="0" i="0" lang="en-IN">
                <a:solidFill>
                  <a:srgbClr val="000000"/>
                </a:solidFill>
              </a:rPr>
              <a:t> level determines the </a:t>
            </a:r>
            <a:r>
              <a:rPr b="0" i="0" lang="en-IN">
                <a:solidFill>
                  <a:srgbClr val="C00000"/>
                </a:solidFill>
              </a:rPr>
              <a:t>number of grey levels</a:t>
            </a:r>
            <a:r>
              <a:rPr b="0" i="0" lang="en-IN">
                <a:solidFill>
                  <a:srgbClr val="000000"/>
                </a:solidFill>
              </a:rPr>
              <a:t> in the digitized image.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Sampling and Quantization</a:t>
            </a:r>
            <a:endParaRPr/>
          </a:p>
        </p:txBody>
      </p:sp>
      <p:sp>
        <p:nvSpPr>
          <p:cNvPr id="267" name="Google Shape;267;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IN">
                <a:solidFill>
                  <a:srgbClr val="FF0000"/>
                </a:solidFill>
              </a:rPr>
              <a:t>Sampling</a:t>
            </a:r>
            <a:r>
              <a:rPr lang="en-IN"/>
              <a:t> – Finite no of rows and finite no of columns, to represent the image in the form of finite 2-D matrix</a:t>
            </a:r>
            <a:endParaRPr/>
          </a:p>
          <a:p>
            <a:pPr indent="-228600" lvl="0" marL="228600" rtl="0" algn="l">
              <a:lnSpc>
                <a:spcPct val="90000"/>
              </a:lnSpc>
              <a:spcBef>
                <a:spcPts val="1000"/>
              </a:spcBef>
              <a:spcAft>
                <a:spcPts val="0"/>
              </a:spcAft>
              <a:buClr>
                <a:schemeClr val="dk1"/>
              </a:buClr>
              <a:buSzPts val="2800"/>
              <a:buChar char="•"/>
            </a:pPr>
            <a:r>
              <a:rPr lang="en-IN"/>
              <a:t>Every matrix element represents an intensity value in the corresponding image location, these intensity values can again be infinite between certain minimum and maximum, which is not possible to be represented by a digital computer-</a:t>
            </a:r>
            <a:endParaRPr/>
          </a:p>
          <a:p>
            <a:pPr indent="-228600" lvl="0" marL="228600" rtl="0" algn="l">
              <a:lnSpc>
                <a:spcPct val="90000"/>
              </a:lnSpc>
              <a:spcBef>
                <a:spcPts val="1000"/>
              </a:spcBef>
              <a:spcAft>
                <a:spcPts val="0"/>
              </a:spcAft>
              <a:buClr>
                <a:srgbClr val="FF0000"/>
              </a:buClr>
              <a:buSzPts val="2800"/>
              <a:buChar char="•"/>
            </a:pPr>
            <a:r>
              <a:rPr lang="en-IN">
                <a:solidFill>
                  <a:srgbClr val="FF0000"/>
                </a:solidFill>
              </a:rPr>
              <a:t>Quantization</a:t>
            </a:r>
            <a:r>
              <a:rPr lang="en-IN"/>
              <a:t> - So each of the matrix elements has to be digitized so that the intensity value at a particular element can also assume only values from a finite set of discrete values- this is called digitization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Unit -1</a:t>
            </a:r>
            <a:endParaRPr/>
          </a:p>
        </p:txBody>
      </p:sp>
      <p:sp>
        <p:nvSpPr>
          <p:cNvPr id="97" name="Google Shape;9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000000"/>
              </a:buClr>
              <a:buSzPct val="68245"/>
              <a:buNone/>
            </a:pPr>
            <a:r>
              <a:rPr b="1" i="0" lang="en-IN" sz="4102" u="none" strike="noStrike">
                <a:solidFill>
                  <a:srgbClr val="000000"/>
                </a:solidFill>
              </a:rPr>
              <a:t>Introduction to Image Processing </a:t>
            </a:r>
            <a:endParaRPr b="0" i="0" sz="4102" u="none" strike="noStrike">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Introduction Digital Image Processing - What is Digital Image</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Processing? Digital Image representation, Image Sampling and</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Quantization, Image Types, Elements of an Image Processing System,</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Examples of Fields that Use Digital Image Processing, Fundamental Steps in Digital Image Processing, Image File Formats Some Basic</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Relationships Between Pixels</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Convolution and Correlation: 2D Convolution through graphical</a:t>
            </a:r>
            <a:endParaRPr sz="3825">
              <a:solidFill>
                <a:srgbClr val="000000"/>
              </a:solidFill>
            </a:endParaRPr>
          </a:p>
          <a:p>
            <a:pPr indent="-284354" lvl="0" marL="228600" rtl="0" algn="l">
              <a:spcBef>
                <a:spcPts val="1000"/>
              </a:spcBef>
              <a:spcAft>
                <a:spcPts val="0"/>
              </a:spcAft>
              <a:buClr>
                <a:srgbClr val="000000"/>
              </a:buClr>
              <a:buSzPct val="100000"/>
              <a:buChar char="•"/>
            </a:pPr>
            <a:r>
              <a:rPr lang="en-IN" sz="3825">
                <a:solidFill>
                  <a:srgbClr val="000000"/>
                </a:solidFill>
              </a:rPr>
              <a:t>method, 2D Convolution through matrix analysis.</a:t>
            </a:r>
            <a:endParaRPr sz="3825">
              <a:solidFill>
                <a:srgbClr val="000000"/>
              </a:solidFill>
            </a:endParaRPr>
          </a:p>
          <a:p>
            <a:pPr indent="0" lvl="0" marL="228600" rtl="0" algn="l">
              <a:lnSpc>
                <a:spcPct val="90000"/>
              </a:lnSpc>
              <a:spcBef>
                <a:spcPts val="1000"/>
              </a:spcBef>
              <a:spcAft>
                <a:spcPts val="0"/>
              </a:spcAft>
              <a:buNone/>
            </a:pPr>
            <a:r>
              <a:t/>
            </a:r>
            <a:endParaRPr>
              <a:solidFill>
                <a:srgbClr val="000000"/>
              </a:solidFill>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6427694" y="188259"/>
            <a:ext cx="5224398" cy="7667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lang="en-IN" sz="3600">
                <a:solidFill>
                  <a:srgbClr val="C00000"/>
                </a:solidFill>
              </a:rPr>
              <a:t>Sampling and Quantization </a:t>
            </a:r>
            <a:endParaRPr/>
          </a:p>
        </p:txBody>
      </p:sp>
      <p:pic>
        <p:nvPicPr>
          <p:cNvPr id="273" name="Google Shape;273;p37"/>
          <p:cNvPicPr preferRelativeResize="0"/>
          <p:nvPr>
            <p:ph idx="1" type="body"/>
          </p:nvPr>
        </p:nvPicPr>
        <p:blipFill rotWithShape="1">
          <a:blip r:embed="rId3">
            <a:alphaModFix/>
          </a:blip>
          <a:srcRect b="0" l="0" r="0" t="0"/>
          <a:stretch/>
        </p:blipFill>
        <p:spPr>
          <a:xfrm>
            <a:off x="539908" y="453309"/>
            <a:ext cx="5653548" cy="5796677"/>
          </a:xfrm>
          <a:prstGeom prst="rect">
            <a:avLst/>
          </a:prstGeom>
          <a:noFill/>
          <a:ln>
            <a:noFill/>
          </a:ln>
        </p:spPr>
      </p:pic>
      <p:pic>
        <p:nvPicPr>
          <p:cNvPr id="274" name="Google Shape;274;p37"/>
          <p:cNvPicPr preferRelativeResize="0"/>
          <p:nvPr/>
        </p:nvPicPr>
        <p:blipFill rotWithShape="1">
          <a:blip r:embed="rId4">
            <a:alphaModFix/>
          </a:blip>
          <a:srcRect b="0" l="0" r="0" t="0"/>
          <a:stretch/>
        </p:blipFill>
        <p:spPr>
          <a:xfrm>
            <a:off x="7238560" y="3429000"/>
            <a:ext cx="758825" cy="766764"/>
          </a:xfrm>
          <a:prstGeom prst="rect">
            <a:avLst/>
          </a:prstGeom>
          <a:noFill/>
          <a:ln>
            <a:noFill/>
          </a:ln>
        </p:spPr>
      </p:pic>
      <p:sp>
        <p:nvSpPr>
          <p:cNvPr id="275" name="Google Shape;275;p37"/>
          <p:cNvSpPr txBox="1"/>
          <p:nvPr/>
        </p:nvSpPr>
        <p:spPr>
          <a:xfrm>
            <a:off x="7238560" y="4195764"/>
            <a:ext cx="3124200" cy="25860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chemeClr val="dk1"/>
                </a:solidFill>
                <a:latin typeface="Calibri"/>
                <a:ea typeface="Calibri"/>
                <a:cs typeface="Calibri"/>
                <a:sym typeface="Calibri"/>
              </a:rPr>
              <a:t>Generating a digital image. (a) Continuous image. (b) A scaling line from A to B in the continuous image, used to illustrate the concepts of sampling and quantization. (c) sampling and quantization. (d) Digital scan line.</a:t>
            </a:r>
            <a:endParaRPr b="1"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sz="4400">
                <a:solidFill>
                  <a:srgbClr val="C00000"/>
                </a:solidFill>
              </a:rPr>
              <a:t>Sampling and Quantization </a:t>
            </a:r>
            <a:endParaRPr/>
          </a:p>
        </p:txBody>
      </p:sp>
      <p:pic>
        <p:nvPicPr>
          <p:cNvPr id="281" name="Google Shape;281;p38"/>
          <p:cNvPicPr preferRelativeResize="0"/>
          <p:nvPr>
            <p:ph idx="1" type="body"/>
          </p:nvPr>
        </p:nvPicPr>
        <p:blipFill rotWithShape="1">
          <a:blip r:embed="rId3">
            <a:alphaModFix/>
          </a:blip>
          <a:srcRect b="0" l="0" r="0" t="0"/>
          <a:stretch/>
        </p:blipFill>
        <p:spPr>
          <a:xfrm>
            <a:off x="1014131" y="2188021"/>
            <a:ext cx="5197290" cy="3734124"/>
          </a:xfrm>
          <a:prstGeom prst="rect">
            <a:avLst/>
          </a:prstGeom>
          <a:noFill/>
          <a:ln>
            <a:noFill/>
          </a:ln>
        </p:spPr>
      </p:pic>
      <p:sp>
        <p:nvSpPr>
          <p:cNvPr id="282" name="Google Shape;282;p38"/>
          <p:cNvSpPr txBox="1"/>
          <p:nvPr/>
        </p:nvSpPr>
        <p:spPr>
          <a:xfrm>
            <a:off x="7626724" y="3846465"/>
            <a:ext cx="3124200" cy="14779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chemeClr val="dk1"/>
                </a:solidFill>
                <a:latin typeface="Calibri"/>
                <a:ea typeface="Calibri"/>
                <a:cs typeface="Calibri"/>
                <a:sym typeface="Calibri"/>
              </a:rPr>
              <a:t>(a) Continuous image projected onto a sensor array. (b) Result of image sampling and quantization.</a:t>
            </a:r>
            <a:endParaRPr b="1" sz="1800">
              <a:solidFill>
                <a:schemeClr val="dk1"/>
              </a:solidFill>
              <a:latin typeface="Calibri"/>
              <a:ea typeface="Calibri"/>
              <a:cs typeface="Calibri"/>
              <a:sym typeface="Calibri"/>
            </a:endParaRPr>
          </a:p>
        </p:txBody>
      </p:sp>
      <p:pic>
        <p:nvPicPr>
          <p:cNvPr id="283" name="Google Shape;283;p38"/>
          <p:cNvPicPr preferRelativeResize="0"/>
          <p:nvPr/>
        </p:nvPicPr>
        <p:blipFill rotWithShape="1">
          <a:blip r:embed="rId4">
            <a:alphaModFix/>
          </a:blip>
          <a:srcRect b="0" l="0" r="0" t="0"/>
          <a:stretch/>
        </p:blipFill>
        <p:spPr>
          <a:xfrm>
            <a:off x="7626724" y="3462290"/>
            <a:ext cx="758825" cy="384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sz="4400">
                <a:solidFill>
                  <a:srgbClr val="C00000"/>
                </a:solidFill>
              </a:rPr>
              <a:t>Sampling and Quantization </a:t>
            </a:r>
            <a:endParaRPr/>
          </a:p>
        </p:txBody>
      </p:sp>
      <p:pic>
        <p:nvPicPr>
          <p:cNvPr id="289" name="Google Shape;289;p39"/>
          <p:cNvPicPr preferRelativeResize="0"/>
          <p:nvPr/>
        </p:nvPicPr>
        <p:blipFill rotWithShape="1">
          <a:blip r:embed="rId3">
            <a:alphaModFix/>
          </a:blip>
          <a:srcRect b="0" l="0" r="0" t="0"/>
          <a:stretch/>
        </p:blipFill>
        <p:spPr>
          <a:xfrm>
            <a:off x="6604747" y="1947858"/>
            <a:ext cx="4038600" cy="3657600"/>
          </a:xfrm>
          <a:prstGeom prst="rect">
            <a:avLst/>
          </a:prstGeom>
          <a:noFill/>
          <a:ln>
            <a:noFill/>
          </a:ln>
        </p:spPr>
      </p:pic>
      <p:pic>
        <p:nvPicPr>
          <p:cNvPr id="290" name="Google Shape;290;p39"/>
          <p:cNvPicPr preferRelativeResize="0"/>
          <p:nvPr/>
        </p:nvPicPr>
        <p:blipFill rotWithShape="1">
          <a:blip r:embed="rId4">
            <a:alphaModFix/>
          </a:blip>
          <a:srcRect b="0" l="0" r="0" t="0"/>
          <a:stretch/>
        </p:blipFill>
        <p:spPr>
          <a:xfrm>
            <a:off x="1414699" y="1813837"/>
            <a:ext cx="4172555" cy="37916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Sampling</a:t>
            </a:r>
            <a:endParaRPr/>
          </a:p>
        </p:txBody>
      </p:sp>
      <p:pic>
        <p:nvPicPr>
          <p:cNvPr id="296" name="Google Shape;296;p40"/>
          <p:cNvPicPr preferRelativeResize="0"/>
          <p:nvPr/>
        </p:nvPicPr>
        <p:blipFill rotWithShape="1">
          <a:blip r:embed="rId3">
            <a:alphaModFix/>
          </a:blip>
          <a:srcRect b="0" l="0" r="0" t="0"/>
          <a:stretch/>
        </p:blipFill>
        <p:spPr>
          <a:xfrm>
            <a:off x="1118253" y="2103950"/>
            <a:ext cx="3490913" cy="4038600"/>
          </a:xfrm>
          <a:prstGeom prst="rect">
            <a:avLst/>
          </a:prstGeom>
          <a:noFill/>
          <a:ln>
            <a:noFill/>
          </a:ln>
        </p:spPr>
      </p:pic>
      <p:pic>
        <p:nvPicPr>
          <p:cNvPr id="297" name="Google Shape;297;p40"/>
          <p:cNvPicPr preferRelativeResize="0"/>
          <p:nvPr/>
        </p:nvPicPr>
        <p:blipFill rotWithShape="1">
          <a:blip r:embed="rId4">
            <a:alphaModFix/>
          </a:blip>
          <a:srcRect b="0" l="0" r="0" t="0"/>
          <a:stretch/>
        </p:blipFill>
        <p:spPr>
          <a:xfrm>
            <a:off x="4628216" y="2103950"/>
            <a:ext cx="2560637" cy="2954338"/>
          </a:xfrm>
          <a:prstGeom prst="rect">
            <a:avLst/>
          </a:prstGeom>
          <a:noFill/>
          <a:ln>
            <a:noFill/>
          </a:ln>
        </p:spPr>
      </p:pic>
      <p:pic>
        <p:nvPicPr>
          <p:cNvPr id="298" name="Google Shape;298;p40"/>
          <p:cNvPicPr preferRelativeResize="0"/>
          <p:nvPr/>
        </p:nvPicPr>
        <p:blipFill rotWithShape="1">
          <a:blip r:embed="rId5">
            <a:alphaModFix/>
          </a:blip>
          <a:srcRect b="0" l="0" r="0" t="0"/>
          <a:stretch/>
        </p:blipFill>
        <p:spPr>
          <a:xfrm>
            <a:off x="7209491" y="2096013"/>
            <a:ext cx="1277937" cy="1479550"/>
          </a:xfrm>
          <a:prstGeom prst="rect">
            <a:avLst/>
          </a:prstGeom>
          <a:noFill/>
          <a:ln>
            <a:noFill/>
          </a:ln>
        </p:spPr>
      </p:pic>
      <p:pic>
        <p:nvPicPr>
          <p:cNvPr id="299" name="Google Shape;299;p40"/>
          <p:cNvPicPr preferRelativeResize="0"/>
          <p:nvPr/>
        </p:nvPicPr>
        <p:blipFill rotWithShape="1">
          <a:blip r:embed="rId6">
            <a:alphaModFix/>
          </a:blip>
          <a:srcRect b="0" l="0" r="0" t="0"/>
          <a:stretch/>
        </p:blipFill>
        <p:spPr>
          <a:xfrm>
            <a:off x="8536641" y="2096013"/>
            <a:ext cx="636587" cy="738187"/>
          </a:xfrm>
          <a:prstGeom prst="rect">
            <a:avLst/>
          </a:prstGeom>
          <a:noFill/>
          <a:ln>
            <a:noFill/>
          </a:ln>
        </p:spPr>
      </p:pic>
      <p:pic>
        <p:nvPicPr>
          <p:cNvPr id="300" name="Google Shape;300;p40"/>
          <p:cNvPicPr preferRelativeResize="0"/>
          <p:nvPr/>
        </p:nvPicPr>
        <p:blipFill rotWithShape="1">
          <a:blip r:embed="rId7">
            <a:alphaModFix/>
          </a:blip>
          <a:srcRect b="0" l="0" r="0" t="0"/>
          <a:stretch/>
        </p:blipFill>
        <p:spPr>
          <a:xfrm>
            <a:off x="9238316" y="2103950"/>
            <a:ext cx="315912" cy="365125"/>
          </a:xfrm>
          <a:prstGeom prst="rect">
            <a:avLst/>
          </a:prstGeom>
          <a:noFill/>
          <a:ln>
            <a:noFill/>
          </a:ln>
        </p:spPr>
      </p:pic>
      <p:pic>
        <p:nvPicPr>
          <p:cNvPr id="301" name="Google Shape;301;p40"/>
          <p:cNvPicPr preferRelativeResize="0"/>
          <p:nvPr/>
        </p:nvPicPr>
        <p:blipFill rotWithShape="1">
          <a:blip r:embed="rId8">
            <a:alphaModFix/>
          </a:blip>
          <a:srcRect b="0" l="0" r="0" t="0"/>
          <a:stretch/>
        </p:blipFill>
        <p:spPr>
          <a:xfrm>
            <a:off x="9622491" y="2103950"/>
            <a:ext cx="160337" cy="1857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Sampling</a:t>
            </a:r>
            <a:endParaRPr/>
          </a:p>
        </p:txBody>
      </p:sp>
      <p:pic>
        <p:nvPicPr>
          <p:cNvPr id="307" name="Google Shape;307;p41"/>
          <p:cNvPicPr preferRelativeResize="0"/>
          <p:nvPr>
            <p:ph idx="1" type="body"/>
          </p:nvPr>
        </p:nvPicPr>
        <p:blipFill rotWithShape="1">
          <a:blip r:embed="rId3">
            <a:alphaModFix/>
          </a:blip>
          <a:srcRect b="0" l="0" r="0" t="0"/>
          <a:stretch/>
        </p:blipFill>
        <p:spPr>
          <a:xfrm>
            <a:off x="838200" y="1690688"/>
            <a:ext cx="7834039" cy="43513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Quantization</a:t>
            </a:r>
            <a:endParaRPr/>
          </a:p>
        </p:txBody>
      </p:sp>
      <p:pic>
        <p:nvPicPr>
          <p:cNvPr id="313" name="Google Shape;313;p42"/>
          <p:cNvPicPr preferRelativeResize="0"/>
          <p:nvPr>
            <p:ph idx="1" type="body"/>
          </p:nvPr>
        </p:nvPicPr>
        <p:blipFill rotWithShape="1">
          <a:blip r:embed="rId3">
            <a:alphaModFix/>
          </a:blip>
          <a:srcRect b="0" l="0" r="0" t="0"/>
          <a:stretch/>
        </p:blipFill>
        <p:spPr>
          <a:xfrm>
            <a:off x="1246650" y="1354264"/>
            <a:ext cx="8650385" cy="48047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838200" y="365126"/>
            <a:ext cx="10515600" cy="9766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Arial"/>
              <a:buNone/>
            </a:pPr>
            <a:r>
              <a:rPr lang="en-IN">
                <a:solidFill>
                  <a:srgbClr val="C00000"/>
                </a:solidFill>
                <a:latin typeface="Arial"/>
                <a:ea typeface="Arial"/>
                <a:cs typeface="Arial"/>
                <a:sym typeface="Arial"/>
              </a:rPr>
              <a:t>Decimation and interpolation</a:t>
            </a:r>
            <a:endParaRPr>
              <a:solidFill>
                <a:srgbClr val="C00000"/>
              </a:solidFill>
            </a:endParaRPr>
          </a:p>
        </p:txBody>
      </p:sp>
      <p:sp>
        <p:nvSpPr>
          <p:cNvPr id="319" name="Google Shape;319;p43"/>
          <p:cNvSpPr txBox="1"/>
          <p:nvPr>
            <p:ph idx="1" type="body"/>
          </p:nvPr>
        </p:nvSpPr>
        <p:spPr>
          <a:xfrm>
            <a:off x="838200" y="1341784"/>
            <a:ext cx="10515600" cy="515109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B050"/>
              </a:buClr>
              <a:buSzPts val="2800"/>
              <a:buChar char="•"/>
            </a:pPr>
            <a:r>
              <a:rPr b="1" i="0" lang="en-IN">
                <a:solidFill>
                  <a:srgbClr val="00B050"/>
                </a:solidFill>
                <a:latin typeface="Arial"/>
                <a:ea typeface="Arial"/>
                <a:cs typeface="Arial"/>
                <a:sym typeface="Arial"/>
              </a:rPr>
              <a:t>Scaling image down</a:t>
            </a:r>
            <a:endParaRPr/>
          </a:p>
          <a:p>
            <a:pPr indent="-228600" lvl="1" marL="685800" rtl="0" algn="just">
              <a:lnSpc>
                <a:spcPct val="90000"/>
              </a:lnSpc>
              <a:spcBef>
                <a:spcPts val="500"/>
              </a:spcBef>
              <a:spcAft>
                <a:spcPts val="0"/>
              </a:spcAft>
              <a:buClr>
                <a:srgbClr val="000000"/>
              </a:buClr>
              <a:buSzPts val="2400"/>
              <a:buChar char="•"/>
            </a:pPr>
            <a:r>
              <a:rPr b="0" i="0" lang="en-IN">
                <a:solidFill>
                  <a:srgbClr val="000000"/>
                </a:solidFill>
                <a:latin typeface="Arial"/>
                <a:ea typeface="Arial"/>
                <a:cs typeface="Arial"/>
                <a:sym typeface="Arial"/>
              </a:rPr>
              <a:t>The process of reducing the raster dimensions is called </a:t>
            </a:r>
            <a:r>
              <a:rPr b="1" i="1" lang="en-IN">
                <a:solidFill>
                  <a:srgbClr val="000000"/>
                </a:solidFill>
                <a:latin typeface="Arial"/>
                <a:ea typeface="Arial"/>
                <a:cs typeface="Arial"/>
                <a:sym typeface="Arial"/>
              </a:rPr>
              <a:t>decimation</a:t>
            </a:r>
            <a:r>
              <a:rPr b="0" i="0" lang="en-IN">
                <a:solidFill>
                  <a:srgbClr val="000000"/>
                </a:solidFill>
                <a:latin typeface="Arial"/>
                <a:ea typeface="Arial"/>
                <a:cs typeface="Arial"/>
                <a:sym typeface="Arial"/>
              </a:rPr>
              <a:t>, this can be done by averaging the values of source pixels contributing to each output pixel.</a:t>
            </a:r>
            <a:endParaRPr/>
          </a:p>
          <a:p>
            <a:pPr indent="-228600" lvl="1" marL="685800" rtl="0" algn="just">
              <a:lnSpc>
                <a:spcPct val="90000"/>
              </a:lnSpc>
              <a:spcBef>
                <a:spcPts val="500"/>
              </a:spcBef>
              <a:spcAft>
                <a:spcPts val="0"/>
              </a:spcAft>
              <a:buClr>
                <a:srgbClr val="00B050"/>
              </a:buClr>
              <a:buSzPts val="2400"/>
              <a:buChar char="•"/>
            </a:pPr>
            <a:r>
              <a:rPr b="0" i="0" lang="en-IN">
                <a:solidFill>
                  <a:srgbClr val="00B050"/>
                </a:solidFill>
                <a:latin typeface="Times New Roman"/>
                <a:ea typeface="Times New Roman"/>
                <a:cs typeface="Times New Roman"/>
                <a:sym typeface="Times New Roman"/>
              </a:rPr>
              <a:t>Image compression </a:t>
            </a:r>
            <a:endParaRPr>
              <a:solidFill>
                <a:srgbClr val="00B050"/>
              </a:solidFill>
              <a:latin typeface="Arial"/>
              <a:ea typeface="Arial"/>
              <a:cs typeface="Arial"/>
              <a:sym typeface="Arial"/>
            </a:endParaRPr>
          </a:p>
          <a:p>
            <a:pPr indent="-228600" lvl="1" marL="685800" rtl="0" algn="just">
              <a:lnSpc>
                <a:spcPct val="90000"/>
              </a:lnSpc>
              <a:spcBef>
                <a:spcPts val="500"/>
              </a:spcBef>
              <a:spcAft>
                <a:spcPts val="0"/>
              </a:spcAft>
              <a:buClr>
                <a:srgbClr val="00B050"/>
              </a:buClr>
              <a:buSzPts val="2400"/>
              <a:buChar char="•"/>
            </a:pPr>
            <a:r>
              <a:rPr b="0" i="0" lang="en-IN">
                <a:solidFill>
                  <a:srgbClr val="00B050"/>
                </a:solidFill>
                <a:latin typeface="Times New Roman"/>
                <a:ea typeface="Times New Roman"/>
                <a:cs typeface="Times New Roman"/>
                <a:sym typeface="Times New Roman"/>
              </a:rPr>
              <a:t>Limited bandwidth image transmission</a:t>
            </a:r>
            <a:endParaRPr b="0" i="0">
              <a:solidFill>
                <a:srgbClr val="00B050"/>
              </a:solidFill>
              <a:latin typeface="Arial"/>
              <a:ea typeface="Arial"/>
              <a:cs typeface="Arial"/>
              <a:sym typeface="Arial"/>
            </a:endParaRPr>
          </a:p>
          <a:p>
            <a:pPr indent="-228600" lvl="1" marL="685800" rtl="0" algn="just">
              <a:lnSpc>
                <a:spcPct val="90000"/>
              </a:lnSpc>
              <a:spcBef>
                <a:spcPts val="500"/>
              </a:spcBef>
              <a:spcAft>
                <a:spcPts val="0"/>
              </a:spcAft>
              <a:buClr>
                <a:srgbClr val="00B050"/>
              </a:buClr>
              <a:buSzPts val="2400"/>
              <a:buChar char="•"/>
            </a:pPr>
            <a:r>
              <a:rPr b="0" i="0" lang="en-IN">
                <a:solidFill>
                  <a:srgbClr val="00B050"/>
                </a:solidFill>
                <a:latin typeface="Times New Roman"/>
                <a:ea typeface="Times New Roman"/>
                <a:cs typeface="Times New Roman"/>
                <a:sym typeface="Times New Roman"/>
              </a:rPr>
              <a:t>Protection of copyrighted material- show a low-resolution image of a product(movie)</a:t>
            </a:r>
            <a:endParaRPr b="0" i="0">
              <a:solidFill>
                <a:srgbClr val="00B050"/>
              </a:solidFill>
              <a:latin typeface="Arial"/>
              <a:ea typeface="Arial"/>
              <a:cs typeface="Arial"/>
              <a:sym typeface="Arial"/>
            </a:endParaRPr>
          </a:p>
          <a:p>
            <a:pPr indent="-228600" lvl="0" marL="228600" rtl="0" algn="l">
              <a:lnSpc>
                <a:spcPct val="90000"/>
              </a:lnSpc>
              <a:spcBef>
                <a:spcPts val="1000"/>
              </a:spcBef>
              <a:spcAft>
                <a:spcPts val="0"/>
              </a:spcAft>
              <a:buClr>
                <a:srgbClr val="FF0000"/>
              </a:buClr>
              <a:buSzPts val="2800"/>
              <a:buChar char="•"/>
            </a:pPr>
            <a:r>
              <a:rPr b="1" i="0" lang="en-IN">
                <a:solidFill>
                  <a:srgbClr val="FF0000"/>
                </a:solidFill>
                <a:latin typeface="Arial"/>
                <a:ea typeface="Arial"/>
                <a:cs typeface="Arial"/>
                <a:sym typeface="Arial"/>
              </a:rPr>
              <a:t>Scaling image up</a:t>
            </a:r>
            <a:endParaRPr/>
          </a:p>
          <a:p>
            <a:pPr indent="-228600" lvl="1" marL="685800" rtl="0" algn="just">
              <a:lnSpc>
                <a:spcPct val="90000"/>
              </a:lnSpc>
              <a:spcBef>
                <a:spcPts val="500"/>
              </a:spcBef>
              <a:spcAft>
                <a:spcPts val="0"/>
              </a:spcAft>
              <a:buClr>
                <a:srgbClr val="000000"/>
              </a:buClr>
              <a:buSzPts val="2400"/>
              <a:buChar char="•"/>
            </a:pPr>
            <a:r>
              <a:rPr b="0" i="0" lang="en-IN">
                <a:solidFill>
                  <a:srgbClr val="000000"/>
                </a:solidFill>
                <a:latin typeface="Arial"/>
                <a:ea typeface="Arial"/>
                <a:cs typeface="Arial"/>
                <a:sym typeface="Arial"/>
              </a:rPr>
              <a:t>When we increase the image size we actually want to create sample points between the original sample points in the original raster, this is done by </a:t>
            </a:r>
            <a:r>
              <a:rPr b="1" i="1" lang="en-IN">
                <a:solidFill>
                  <a:srgbClr val="000000"/>
                </a:solidFill>
                <a:latin typeface="Arial"/>
                <a:ea typeface="Arial"/>
                <a:cs typeface="Arial"/>
                <a:sym typeface="Arial"/>
              </a:rPr>
              <a:t>interpolation</a:t>
            </a:r>
            <a:r>
              <a:rPr b="0" i="0" lang="en-IN">
                <a:solidFill>
                  <a:srgbClr val="000000"/>
                </a:solidFill>
                <a:latin typeface="Arial"/>
                <a:ea typeface="Arial"/>
                <a:cs typeface="Arial"/>
                <a:sym typeface="Arial"/>
              </a:rPr>
              <a:t> the values in the sample grid, effectivly guessing the values of the unknown pixels</a:t>
            </a:r>
            <a:r>
              <a:rPr b="0" baseline="30000" i="0" lang="en-IN">
                <a:solidFill>
                  <a:srgbClr val="000000"/>
                </a:solidFill>
                <a:latin typeface="Arial"/>
                <a:ea typeface="Arial"/>
                <a:cs typeface="Arial"/>
                <a:sym typeface="Arial"/>
              </a:rPr>
              <a:t>[</a:t>
            </a:r>
            <a:r>
              <a:rPr b="0" baseline="30000" i="0" lang="en-IN" u="sng" strike="noStrike">
                <a:solidFill>
                  <a:srgbClr val="002266"/>
                </a:solidFill>
                <a:latin typeface="Arial"/>
                <a:ea typeface="Arial"/>
                <a:cs typeface="Arial"/>
                <a:sym typeface="Arial"/>
                <a:hlinkClick r:id="rId3">
                  <a:extLst>
                    <a:ext uri="{A12FA001-AC4F-418D-AE19-62706E023703}">
                      <ahyp:hlinkClr val="tx"/>
                    </a:ext>
                  </a:extLst>
                </a:hlinkClick>
              </a:rPr>
              <a:t>3</a:t>
            </a:r>
            <a:r>
              <a:rPr b="0" baseline="30000" i="0" lang="en-IN">
                <a:solidFill>
                  <a:srgbClr val="000000"/>
                </a:solidFill>
                <a:latin typeface="Arial"/>
                <a:ea typeface="Arial"/>
                <a:cs typeface="Arial"/>
                <a:sym typeface="Arial"/>
              </a:rPr>
              <a:t>]</a:t>
            </a:r>
            <a:r>
              <a:rPr b="0" i="0" lang="en-IN">
                <a:solidFill>
                  <a:srgbClr val="000000"/>
                </a:solidFill>
                <a:latin typeface="Arial"/>
                <a:ea typeface="Arial"/>
                <a:cs typeface="Arial"/>
                <a:sym typeface="Arial"/>
              </a:rPr>
              <a:t>.</a:t>
            </a:r>
            <a:endParaRPr/>
          </a:p>
          <a:p>
            <a:pPr indent="-228600" lvl="1" marL="685800" rtl="0" algn="just">
              <a:lnSpc>
                <a:spcPct val="90000"/>
              </a:lnSpc>
              <a:spcBef>
                <a:spcPts val="500"/>
              </a:spcBef>
              <a:spcAft>
                <a:spcPts val="0"/>
              </a:spcAft>
              <a:buClr>
                <a:srgbClr val="FF0000"/>
              </a:buClr>
              <a:buSzPts val="2400"/>
              <a:buChar char="•"/>
            </a:pPr>
            <a:r>
              <a:rPr b="0" i="0" lang="en-IN">
                <a:solidFill>
                  <a:srgbClr val="FF0000"/>
                </a:solidFill>
                <a:latin typeface="Times New Roman"/>
                <a:ea typeface="Times New Roman"/>
                <a:cs typeface="Times New Roman"/>
                <a:sym typeface="Times New Roman"/>
              </a:rPr>
              <a:t>Image resizing -- for enlarging an image or part of an image.</a:t>
            </a:r>
            <a:endParaRPr/>
          </a:p>
          <a:p>
            <a:pPr indent="-228600" lvl="1" marL="685800" rtl="0" algn="just">
              <a:lnSpc>
                <a:spcPct val="90000"/>
              </a:lnSpc>
              <a:spcBef>
                <a:spcPts val="500"/>
              </a:spcBef>
              <a:spcAft>
                <a:spcPts val="0"/>
              </a:spcAft>
              <a:buClr>
                <a:srgbClr val="FF0000"/>
              </a:buClr>
              <a:buSzPts val="2400"/>
              <a:buChar char="•"/>
            </a:pPr>
            <a:r>
              <a:rPr b="0" i="0" lang="en-IN">
                <a:solidFill>
                  <a:srgbClr val="FF0000"/>
                </a:solidFill>
                <a:latin typeface="Times New Roman"/>
                <a:ea typeface="Times New Roman"/>
                <a:cs typeface="Times New Roman"/>
                <a:sym typeface="Times New Roman"/>
              </a:rPr>
              <a:t>Image restoration after compression</a:t>
            </a:r>
            <a:endParaRPr b="0" i="0">
              <a:solidFill>
                <a:srgbClr val="FF0000"/>
              </a:solidFill>
              <a:latin typeface="Times New Roman"/>
              <a:ea typeface="Times New Roman"/>
              <a:cs typeface="Times New Roman"/>
              <a:sym typeface="Times New Roman"/>
            </a:endParaRPr>
          </a:p>
          <a:p>
            <a:pPr indent="-76200" lvl="1" marL="685800" rtl="0" algn="just">
              <a:lnSpc>
                <a:spcPct val="90000"/>
              </a:lnSpc>
              <a:spcBef>
                <a:spcPts val="500"/>
              </a:spcBef>
              <a:spcAft>
                <a:spcPts val="0"/>
              </a:spcAft>
              <a:buClr>
                <a:schemeClr val="dk1"/>
              </a:buClr>
              <a:buSzPts val="2400"/>
              <a:buNone/>
            </a:pPr>
            <a:r>
              <a:t/>
            </a:r>
            <a:endParaRPr b="0" i="0">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Steps in Digital Image processing </a:t>
            </a:r>
            <a:endParaRPr/>
          </a:p>
        </p:txBody>
      </p:sp>
      <p:pic>
        <p:nvPicPr>
          <p:cNvPr id="325" name="Google Shape;325;p44"/>
          <p:cNvPicPr preferRelativeResize="0"/>
          <p:nvPr/>
        </p:nvPicPr>
        <p:blipFill rotWithShape="1">
          <a:blip r:embed="rId3">
            <a:alphaModFix/>
          </a:blip>
          <a:srcRect b="0" l="0" r="0" t="0"/>
          <a:stretch/>
        </p:blipFill>
        <p:spPr>
          <a:xfrm>
            <a:off x="1465007" y="1494503"/>
            <a:ext cx="7059562" cy="5294671"/>
          </a:xfrm>
          <a:prstGeom prst="rect">
            <a:avLst/>
          </a:prstGeom>
          <a:noFill/>
          <a:ln>
            <a:noFill/>
          </a:ln>
          <a:effectLst>
            <a:reflection blurRad="0" dir="5400000" dist="50800" endA="0" kx="0" rotWithShape="0" algn="bl" stA="0" stPos="0" sy="-100000" ky="0"/>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Steps in Digital Image processing </a:t>
            </a:r>
            <a:endParaRPr/>
          </a:p>
        </p:txBody>
      </p:sp>
      <p:sp>
        <p:nvSpPr>
          <p:cNvPr id="331" name="Google Shape;331;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Digital Image Processing Involves following basic Tasks-</a:t>
            </a:r>
            <a:endParaRPr/>
          </a:p>
          <a:p>
            <a:pPr indent="0" lvl="0" marL="0" rtl="0" algn="l">
              <a:lnSpc>
                <a:spcPct val="90000"/>
              </a:lnSpc>
              <a:spcBef>
                <a:spcPts val="1000"/>
              </a:spcBef>
              <a:spcAft>
                <a:spcPts val="0"/>
              </a:spcAft>
              <a:buClr>
                <a:schemeClr val="dk1"/>
              </a:buClr>
              <a:buSzPts val="2800"/>
              <a:buNone/>
            </a:pPr>
            <a:r>
              <a:rPr lang="en-IN"/>
              <a:t>1. Image Acquisition- </a:t>
            </a:r>
            <a:endParaRPr/>
          </a:p>
          <a:p>
            <a:pPr indent="-228600" lvl="1" marL="685800" rtl="0" algn="l">
              <a:lnSpc>
                <a:spcPct val="90000"/>
              </a:lnSpc>
              <a:spcBef>
                <a:spcPts val="500"/>
              </a:spcBef>
              <a:spcAft>
                <a:spcPts val="0"/>
              </a:spcAft>
              <a:buClr>
                <a:schemeClr val="dk1"/>
              </a:buClr>
              <a:buSzPts val="2800"/>
              <a:buChar char="•"/>
            </a:pPr>
            <a:r>
              <a:rPr lang="en-IN" sz="2800"/>
              <a:t>Image acquisition could be as simple as being given an image that is already in digital form. Generally, the image acquisition stage involves pre-processing, such as scaling etc.</a:t>
            </a:r>
            <a:endParaRPr/>
          </a:p>
          <a:p>
            <a:pPr indent="0" lvl="0" marL="0" rtl="0" algn="l">
              <a:lnSpc>
                <a:spcPct val="90000"/>
              </a:lnSpc>
              <a:spcBef>
                <a:spcPts val="1000"/>
              </a:spcBef>
              <a:spcAft>
                <a:spcPts val="0"/>
              </a:spcAft>
              <a:buClr>
                <a:schemeClr val="dk1"/>
              </a:buClr>
              <a:buSzPts val="2800"/>
              <a:buNone/>
            </a:pPr>
            <a:r>
              <a:rPr lang="en-IN"/>
              <a:t>2. Image Enhancement</a:t>
            </a:r>
            <a:endParaRPr/>
          </a:p>
          <a:p>
            <a:pPr indent="-228600" lvl="1" marL="685800" rtl="0" algn="l">
              <a:lnSpc>
                <a:spcPct val="90000"/>
              </a:lnSpc>
              <a:spcBef>
                <a:spcPts val="500"/>
              </a:spcBef>
              <a:spcAft>
                <a:spcPts val="0"/>
              </a:spcAft>
              <a:buClr>
                <a:schemeClr val="dk1"/>
              </a:buClr>
              <a:buSzPts val="2800"/>
              <a:buChar char="•"/>
            </a:pPr>
            <a:r>
              <a:rPr lang="en-IN" sz="2800"/>
              <a:t>Basically, the idea behind enhancement techniques is to bring out detail that is obscured, or simply to highlight certain features of interest in an image. Such as, changing brightness &amp; contrast etc. </a:t>
            </a:r>
            <a:endParaRPr sz="28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Steps in Digital Image processing </a:t>
            </a:r>
            <a:endParaRPr/>
          </a:p>
        </p:txBody>
      </p:sp>
      <p:sp>
        <p:nvSpPr>
          <p:cNvPr id="337" name="Google Shape;337;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3200"/>
              <a:buNone/>
            </a:pPr>
            <a:r>
              <a:rPr lang="en-IN" sz="3200"/>
              <a:t>3</a:t>
            </a:r>
            <a:r>
              <a:rPr lang="en-IN"/>
              <a:t>. Image</a:t>
            </a:r>
            <a:r>
              <a:rPr b="1" i="0" lang="en-IN">
                <a:solidFill>
                  <a:srgbClr val="303030"/>
                </a:solidFill>
                <a:latin typeface="Open Sans"/>
                <a:ea typeface="Open Sans"/>
                <a:cs typeface="Open Sans"/>
                <a:sym typeface="Open Sans"/>
              </a:rPr>
              <a:t> </a:t>
            </a:r>
            <a:r>
              <a:rPr lang="en-IN"/>
              <a:t>Restoration</a:t>
            </a:r>
            <a:r>
              <a:rPr b="1" i="0" lang="en-IN">
                <a:solidFill>
                  <a:srgbClr val="303030"/>
                </a:solidFill>
                <a:latin typeface="Open Sans"/>
                <a:ea typeface="Open Sans"/>
                <a:cs typeface="Open Sans"/>
                <a:sym typeface="Open Sans"/>
              </a:rPr>
              <a:t> </a:t>
            </a:r>
            <a:endParaRPr/>
          </a:p>
          <a:p>
            <a:pPr indent="-228600" lvl="1" marL="685800" rtl="0" algn="l">
              <a:lnSpc>
                <a:spcPct val="90000"/>
              </a:lnSpc>
              <a:spcBef>
                <a:spcPts val="500"/>
              </a:spcBef>
              <a:spcAft>
                <a:spcPts val="0"/>
              </a:spcAft>
              <a:buClr>
                <a:schemeClr val="dk1"/>
              </a:buClr>
              <a:buSzPts val="2800"/>
              <a:buChar char="•"/>
            </a:pPr>
            <a:r>
              <a:rPr lang="en-IN" sz="2800"/>
              <a:t>unlike enhancement, which is subjective, image restoration is objective. Restoration techniques tend to be based on mathematical or probabilistic models of image degradation.</a:t>
            </a:r>
            <a:endParaRPr/>
          </a:p>
          <a:p>
            <a:pPr indent="0" lvl="0" marL="0" rtl="0" algn="l">
              <a:lnSpc>
                <a:spcPct val="90000"/>
              </a:lnSpc>
              <a:spcBef>
                <a:spcPts val="1000"/>
              </a:spcBef>
              <a:spcAft>
                <a:spcPts val="0"/>
              </a:spcAft>
              <a:buClr>
                <a:schemeClr val="dk1"/>
              </a:buClr>
              <a:buSzPts val="3200"/>
              <a:buNone/>
            </a:pPr>
            <a:r>
              <a:rPr lang="en-IN" sz="3200"/>
              <a:t>4. </a:t>
            </a:r>
            <a:r>
              <a:rPr lang="en-IN"/>
              <a:t>Color Image Processing-  </a:t>
            </a:r>
            <a:endParaRPr/>
          </a:p>
          <a:p>
            <a:pPr indent="-228600" lvl="1" marL="685800" rtl="0" algn="l">
              <a:lnSpc>
                <a:spcPct val="90000"/>
              </a:lnSpc>
              <a:spcBef>
                <a:spcPts val="500"/>
              </a:spcBef>
              <a:spcAft>
                <a:spcPts val="0"/>
              </a:spcAft>
              <a:buClr>
                <a:schemeClr val="dk1"/>
              </a:buClr>
              <a:buSzPts val="2800"/>
              <a:buChar char="•"/>
            </a:pPr>
            <a:r>
              <a:rPr lang="en-IN" sz="2800"/>
              <a:t>It deals with pseudocolor and full color image processing color models are applicable to digital image processing.</a:t>
            </a:r>
            <a:endParaRPr sz="2800"/>
          </a:p>
          <a:p>
            <a:pPr indent="0" lvl="0" marL="0" rtl="0" algn="l">
              <a:lnSpc>
                <a:spcPct val="90000"/>
              </a:lnSpc>
              <a:spcBef>
                <a:spcPts val="1000"/>
              </a:spcBef>
              <a:spcAft>
                <a:spcPts val="0"/>
              </a:spcAft>
              <a:buClr>
                <a:schemeClr val="dk1"/>
              </a:buClr>
              <a:buSzPts val="2800"/>
              <a:buNone/>
            </a:pPr>
            <a:r>
              <a:rPr lang="en-IN"/>
              <a:t>5. WAVELETS AND MULTI-RESOLUTION PROCESSING–</a:t>
            </a:r>
            <a:endParaRPr/>
          </a:p>
          <a:p>
            <a:pPr indent="-228600" lvl="1" marL="685800" rtl="0" algn="l">
              <a:lnSpc>
                <a:spcPct val="90000"/>
              </a:lnSpc>
              <a:spcBef>
                <a:spcPts val="500"/>
              </a:spcBef>
              <a:spcAft>
                <a:spcPts val="0"/>
              </a:spcAft>
              <a:buClr>
                <a:schemeClr val="dk1"/>
              </a:buClr>
              <a:buSzPts val="2400"/>
              <a:buChar char="•"/>
            </a:pPr>
            <a:r>
              <a:rPr lang="en-IN"/>
              <a:t>It is foundation of representing images in various degrees of resolution. It is used for image data compression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Topics to be covered</a:t>
            </a:r>
            <a:endParaRPr/>
          </a:p>
        </p:txBody>
      </p:sp>
      <p:sp>
        <p:nvSpPr>
          <p:cNvPr id="103" name="Google Shape;10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Introduction to Image Processing </a:t>
            </a:r>
            <a:endParaRPr/>
          </a:p>
          <a:p>
            <a:pPr indent="-228600" lvl="0" marL="228600" rtl="0" algn="l">
              <a:lnSpc>
                <a:spcPct val="90000"/>
              </a:lnSpc>
              <a:spcBef>
                <a:spcPts val="1000"/>
              </a:spcBef>
              <a:spcAft>
                <a:spcPts val="0"/>
              </a:spcAft>
              <a:buClr>
                <a:schemeClr val="dk1"/>
              </a:buClr>
              <a:buSzPts val="2800"/>
              <a:buChar char="•"/>
            </a:pPr>
            <a:r>
              <a:rPr lang="en-IN"/>
              <a:t>Example of fields that uses image processing, </a:t>
            </a:r>
            <a:endParaRPr/>
          </a:p>
          <a:p>
            <a:pPr indent="-228600" lvl="0" marL="228600" rtl="0" algn="l">
              <a:lnSpc>
                <a:spcPct val="90000"/>
              </a:lnSpc>
              <a:spcBef>
                <a:spcPts val="1000"/>
              </a:spcBef>
              <a:spcAft>
                <a:spcPts val="0"/>
              </a:spcAft>
              <a:buClr>
                <a:schemeClr val="dk1"/>
              </a:buClr>
              <a:buSzPts val="2800"/>
              <a:buChar char="•"/>
            </a:pPr>
            <a:r>
              <a:rPr lang="en-IN"/>
              <a:t>Steps of image processing, </a:t>
            </a:r>
            <a:endParaRPr/>
          </a:p>
          <a:p>
            <a:pPr indent="-228600" lvl="0" marL="228600" rtl="0" algn="l">
              <a:lnSpc>
                <a:spcPct val="90000"/>
              </a:lnSpc>
              <a:spcBef>
                <a:spcPts val="1000"/>
              </a:spcBef>
              <a:spcAft>
                <a:spcPts val="0"/>
              </a:spcAft>
              <a:buClr>
                <a:schemeClr val="dk1"/>
              </a:buClr>
              <a:buSzPts val="2800"/>
              <a:buChar char="•"/>
            </a:pPr>
            <a:r>
              <a:rPr lang="en-IN"/>
              <a:t>Components, Applications, Image sensors and Image formats.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Steps in Digital Image processing </a:t>
            </a:r>
            <a:endParaRPr/>
          </a:p>
        </p:txBody>
      </p:sp>
      <p:sp>
        <p:nvSpPr>
          <p:cNvPr id="343" name="Google Shape;343;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IN"/>
              <a:t>6. Compression-</a:t>
            </a:r>
            <a:endParaRPr/>
          </a:p>
          <a:p>
            <a:pPr indent="-228600" lvl="1" marL="685800" rtl="0" algn="l">
              <a:lnSpc>
                <a:spcPct val="90000"/>
              </a:lnSpc>
              <a:spcBef>
                <a:spcPts val="500"/>
              </a:spcBef>
              <a:spcAft>
                <a:spcPts val="0"/>
              </a:spcAft>
              <a:buClr>
                <a:schemeClr val="dk1"/>
              </a:buClr>
              <a:buSzPts val="2800"/>
              <a:buChar char="•"/>
            </a:pPr>
            <a:r>
              <a:rPr lang="en-IN" sz="2800"/>
              <a:t>Compression deals with techniques for reducing the storage required to save an image or the bandwidth to transmit it.</a:t>
            </a:r>
            <a:endParaRPr/>
          </a:p>
          <a:p>
            <a:pPr indent="0" lvl="0" marL="0" rtl="0" algn="l">
              <a:lnSpc>
                <a:spcPct val="90000"/>
              </a:lnSpc>
              <a:spcBef>
                <a:spcPts val="1000"/>
              </a:spcBef>
              <a:spcAft>
                <a:spcPts val="0"/>
              </a:spcAft>
              <a:buClr>
                <a:schemeClr val="dk1"/>
              </a:buClr>
              <a:buSzPts val="2800"/>
              <a:buNone/>
            </a:pPr>
            <a:r>
              <a:rPr lang="en-IN"/>
              <a:t>7. Morphological Processing-</a:t>
            </a:r>
            <a:endParaRPr/>
          </a:p>
          <a:p>
            <a:pPr indent="-228600" lvl="1" marL="685800" rtl="0" algn="l">
              <a:lnSpc>
                <a:spcPct val="90000"/>
              </a:lnSpc>
              <a:spcBef>
                <a:spcPts val="500"/>
              </a:spcBef>
              <a:spcAft>
                <a:spcPts val="0"/>
              </a:spcAft>
              <a:buClr>
                <a:schemeClr val="dk1"/>
              </a:buClr>
              <a:buSzPts val="2800"/>
              <a:buChar char="•"/>
            </a:pPr>
            <a:r>
              <a:rPr lang="en-IN" sz="2800"/>
              <a:t>Morphological processing deals with tools for extracting image components that are useful in the representation and description of shape</a:t>
            </a:r>
            <a:endParaRPr/>
          </a:p>
          <a:p>
            <a:pPr indent="0" lvl="0" marL="0" rtl="0" algn="l">
              <a:lnSpc>
                <a:spcPct val="90000"/>
              </a:lnSpc>
              <a:spcBef>
                <a:spcPts val="1000"/>
              </a:spcBef>
              <a:spcAft>
                <a:spcPts val="0"/>
              </a:spcAft>
              <a:buClr>
                <a:schemeClr val="dk1"/>
              </a:buClr>
              <a:buSzPts val="2800"/>
              <a:buNone/>
            </a:pPr>
            <a:r>
              <a:rPr lang="en-IN"/>
              <a:t>8. Segmentation-</a:t>
            </a:r>
            <a:endParaRPr/>
          </a:p>
          <a:p>
            <a:pPr indent="-228600" lvl="1" marL="685800" rtl="0" algn="l">
              <a:lnSpc>
                <a:spcPct val="90000"/>
              </a:lnSpc>
              <a:spcBef>
                <a:spcPts val="500"/>
              </a:spcBef>
              <a:spcAft>
                <a:spcPts val="0"/>
              </a:spcAft>
              <a:buClr>
                <a:schemeClr val="dk1"/>
              </a:buClr>
              <a:buSzPts val="2800"/>
              <a:buChar char="•"/>
            </a:pPr>
            <a:r>
              <a:rPr lang="en-IN" sz="2800"/>
              <a:t>Segmentation procedures partition an image into its constituent parts or objects.</a:t>
            </a:r>
            <a:endParaRPr/>
          </a:p>
          <a:p>
            <a:pPr indent="0" lvl="0" marL="0" rtl="0" algn="l">
              <a:lnSpc>
                <a:spcPct val="90000"/>
              </a:lnSpc>
              <a:spcBef>
                <a:spcPts val="1000"/>
              </a:spcBef>
              <a:spcAft>
                <a:spcPts val="0"/>
              </a:spcAft>
              <a:buClr>
                <a:schemeClr val="dk1"/>
              </a:buClr>
              <a:buSzPts val="3200"/>
              <a:buNone/>
            </a:pPr>
            <a:r>
              <a:t/>
            </a:r>
            <a:endParaRPr sz="3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Steps in Digital Image processing </a:t>
            </a:r>
            <a:endParaRPr/>
          </a:p>
        </p:txBody>
      </p:sp>
      <p:sp>
        <p:nvSpPr>
          <p:cNvPr id="349" name="Google Shape;349;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9. Representation</a:t>
            </a:r>
            <a:r>
              <a:rPr b="1" i="0" lang="en-IN" sz="2800">
                <a:solidFill>
                  <a:srgbClr val="303030"/>
                </a:solidFill>
                <a:latin typeface="Open Sans"/>
                <a:ea typeface="Open Sans"/>
                <a:cs typeface="Open Sans"/>
                <a:sym typeface="Open Sans"/>
              </a:rPr>
              <a:t> </a:t>
            </a:r>
            <a:r>
              <a:rPr lang="en-IN"/>
              <a:t>and</a:t>
            </a:r>
            <a:r>
              <a:rPr b="1" i="0" lang="en-IN" sz="2800">
                <a:solidFill>
                  <a:srgbClr val="303030"/>
                </a:solidFill>
                <a:latin typeface="Open Sans"/>
                <a:ea typeface="Open Sans"/>
                <a:cs typeface="Open Sans"/>
                <a:sym typeface="Open Sans"/>
              </a:rPr>
              <a:t> </a:t>
            </a:r>
            <a:r>
              <a:rPr lang="en-IN"/>
              <a:t>Description</a:t>
            </a:r>
            <a:endParaRPr/>
          </a:p>
          <a:p>
            <a:pPr indent="-228600" lvl="1" marL="685800" rtl="0" algn="l">
              <a:lnSpc>
                <a:spcPct val="90000"/>
              </a:lnSpc>
              <a:spcBef>
                <a:spcPts val="500"/>
              </a:spcBef>
              <a:spcAft>
                <a:spcPts val="0"/>
              </a:spcAft>
              <a:buClr>
                <a:schemeClr val="dk1"/>
              </a:buClr>
              <a:buSzPts val="2400"/>
              <a:buChar char="•"/>
            </a:pPr>
            <a:r>
              <a:rPr lang="en-IN"/>
              <a:t>Representation and description almost always follow the output of a segmentation stage, which usually is raw pixel data, constituting either the boundary of a region or all the points in the region itself. </a:t>
            </a:r>
            <a:endParaRPr/>
          </a:p>
          <a:p>
            <a:pPr indent="0" lvl="0" marL="0" rtl="0" algn="l">
              <a:lnSpc>
                <a:spcPct val="90000"/>
              </a:lnSpc>
              <a:spcBef>
                <a:spcPts val="1000"/>
              </a:spcBef>
              <a:spcAft>
                <a:spcPts val="0"/>
              </a:spcAft>
              <a:buClr>
                <a:schemeClr val="dk1"/>
              </a:buClr>
              <a:buSzPts val="2800"/>
              <a:buNone/>
            </a:pPr>
            <a:r>
              <a:rPr lang="en-IN"/>
              <a:t>10. Object Detection and Recognition-</a:t>
            </a:r>
            <a:endParaRPr/>
          </a:p>
          <a:p>
            <a:pPr indent="-228600" lvl="1" marL="685800" rtl="0" algn="l">
              <a:lnSpc>
                <a:spcPct val="90000"/>
              </a:lnSpc>
              <a:spcBef>
                <a:spcPts val="500"/>
              </a:spcBef>
              <a:spcAft>
                <a:spcPts val="0"/>
              </a:spcAft>
              <a:buClr>
                <a:schemeClr val="dk1"/>
              </a:buClr>
              <a:buSzPts val="2400"/>
              <a:buChar char="•"/>
            </a:pPr>
            <a:r>
              <a:rPr lang="en-IN"/>
              <a:t>It is a process that assigns a label to an object based on its descriptor.</a:t>
            </a:r>
            <a:endParaRPr/>
          </a:p>
          <a:p>
            <a:pPr indent="0" lvl="0" marL="0" rtl="0" algn="l">
              <a:lnSpc>
                <a:spcPct val="90000"/>
              </a:lnSpc>
              <a:spcBef>
                <a:spcPts val="1000"/>
              </a:spcBef>
              <a:spcAft>
                <a:spcPts val="0"/>
              </a:spcAft>
              <a:buClr>
                <a:schemeClr val="dk1"/>
              </a:buClr>
              <a:buSzPts val="2800"/>
              <a:buNone/>
            </a:pPr>
            <a:r>
              <a:rPr lang="en-IN"/>
              <a:t>11. Knowledge Base -</a:t>
            </a:r>
            <a:endParaRPr/>
          </a:p>
          <a:p>
            <a:pPr indent="-228600" lvl="1" marL="685800" rtl="0" algn="l">
              <a:lnSpc>
                <a:spcPct val="90000"/>
              </a:lnSpc>
              <a:spcBef>
                <a:spcPts val="500"/>
              </a:spcBef>
              <a:spcAft>
                <a:spcPts val="0"/>
              </a:spcAft>
              <a:buClr>
                <a:schemeClr val="dk1"/>
              </a:buClr>
              <a:buSzPts val="2400"/>
              <a:buChar char="•"/>
            </a:pPr>
            <a:r>
              <a:rPr lang="en-IN"/>
              <a:t>Knowledge may be as simple as detailing regions of an image where the information of interest is known to be located, thus limiting the search that has to be conducted in seeking that information.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838200" y="365125"/>
            <a:ext cx="10515600" cy="17774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Roboto"/>
              <a:buNone/>
            </a:pPr>
            <a:br>
              <a:rPr b="1" i="0" lang="en-IN">
                <a:latin typeface="Roboto"/>
                <a:ea typeface="Roboto"/>
                <a:cs typeface="Roboto"/>
                <a:sym typeface="Roboto"/>
              </a:rPr>
            </a:br>
            <a:r>
              <a:rPr i="0" lang="en-IN"/>
              <a:t>OVERLAPPING FIELDS WITH IMAGE PROCESSING</a:t>
            </a:r>
            <a:br>
              <a:rPr lang="en-IN"/>
            </a:br>
            <a:r>
              <a:rPr lang="en-IN" sz="2700">
                <a:latin typeface="Calibri"/>
                <a:ea typeface="Calibri"/>
                <a:cs typeface="Calibri"/>
                <a:sym typeface="Calibri"/>
              </a:rPr>
              <a:t>The continuum from image processing to computer vision can be broken up into low-, mid- and high-level </a:t>
            </a:r>
            <a:r>
              <a:rPr b="1" lang="en-IN" sz="2700">
                <a:latin typeface="Calibri"/>
                <a:ea typeface="Calibri"/>
                <a:cs typeface="Calibri"/>
                <a:sym typeface="Calibri"/>
              </a:rPr>
              <a:t>processes</a:t>
            </a:r>
            <a:br>
              <a:rPr lang="en-IN" sz="4400">
                <a:latin typeface="Calibri"/>
                <a:ea typeface="Calibri"/>
                <a:cs typeface="Calibri"/>
                <a:sym typeface="Calibri"/>
              </a:rPr>
            </a:br>
            <a:endParaRPr/>
          </a:p>
        </p:txBody>
      </p:sp>
      <p:pic>
        <p:nvPicPr>
          <p:cNvPr id="355" name="Google Shape;355;p49"/>
          <p:cNvPicPr preferRelativeResize="0"/>
          <p:nvPr/>
        </p:nvPicPr>
        <p:blipFill rotWithShape="1">
          <a:blip r:embed="rId3">
            <a:alphaModFix/>
          </a:blip>
          <a:srcRect b="0" l="0" r="0" t="0"/>
          <a:stretch/>
        </p:blipFill>
        <p:spPr>
          <a:xfrm>
            <a:off x="838200" y="2142565"/>
            <a:ext cx="7635902" cy="2830457"/>
          </a:xfrm>
          <a:prstGeom prst="rect">
            <a:avLst/>
          </a:prstGeom>
          <a:noFill/>
          <a:ln>
            <a:noFill/>
          </a:ln>
        </p:spPr>
      </p:pic>
      <p:sp>
        <p:nvSpPr>
          <p:cNvPr id="356" name="Google Shape;356;p49"/>
          <p:cNvSpPr txBox="1"/>
          <p:nvPr/>
        </p:nvSpPr>
        <p:spPr>
          <a:xfrm>
            <a:off x="1013011" y="5076486"/>
            <a:ext cx="905435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Computer Graphics: The creation of images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Image Processing: Enhancement or other manipulation of the image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Computer Vision: Analysis of the image content </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sz="4400">
                <a:latin typeface="Calibri"/>
                <a:ea typeface="Calibri"/>
                <a:cs typeface="Calibri"/>
                <a:sym typeface="Calibri"/>
              </a:rPr>
              <a:t>image processing to computer vision</a:t>
            </a:r>
            <a:endParaRPr/>
          </a:p>
        </p:txBody>
      </p:sp>
      <p:sp>
        <p:nvSpPr>
          <p:cNvPr id="362" name="Google Shape;362;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IN"/>
              <a:t>1. Low level Processes</a:t>
            </a:r>
            <a:endParaRPr/>
          </a:p>
          <a:p>
            <a:pPr indent="-228600" lvl="1" marL="685800" rtl="0" algn="l">
              <a:lnSpc>
                <a:spcPct val="90000"/>
              </a:lnSpc>
              <a:spcBef>
                <a:spcPts val="500"/>
              </a:spcBef>
              <a:spcAft>
                <a:spcPts val="0"/>
              </a:spcAft>
              <a:buClr>
                <a:schemeClr val="dk1"/>
              </a:buClr>
              <a:buSzPts val="2400"/>
              <a:buChar char="•"/>
            </a:pPr>
            <a:r>
              <a:rPr lang="en-IN"/>
              <a:t>Input and output are images</a:t>
            </a:r>
            <a:endParaRPr/>
          </a:p>
          <a:p>
            <a:pPr indent="-228600" lvl="1" marL="685800" rtl="0" algn="l">
              <a:lnSpc>
                <a:spcPct val="90000"/>
              </a:lnSpc>
              <a:spcBef>
                <a:spcPts val="500"/>
              </a:spcBef>
              <a:spcAft>
                <a:spcPts val="0"/>
              </a:spcAft>
              <a:buClr>
                <a:schemeClr val="dk1"/>
              </a:buClr>
              <a:buSzPts val="2400"/>
              <a:buChar char="•"/>
            </a:pPr>
            <a:r>
              <a:rPr lang="en-IN"/>
              <a:t>Tasks: Primitive operations, such as, image processing to reduce noise, contrast enhancement and image sharpening </a:t>
            </a:r>
            <a:endParaRPr/>
          </a:p>
          <a:p>
            <a:pPr indent="0" lvl="0" marL="0" rtl="0" algn="l">
              <a:lnSpc>
                <a:spcPct val="90000"/>
              </a:lnSpc>
              <a:spcBef>
                <a:spcPts val="1000"/>
              </a:spcBef>
              <a:spcAft>
                <a:spcPts val="0"/>
              </a:spcAft>
              <a:buClr>
                <a:schemeClr val="dk1"/>
              </a:buClr>
              <a:buSzPts val="2800"/>
              <a:buNone/>
            </a:pPr>
            <a:r>
              <a:rPr lang="en-IN"/>
              <a:t>2. Mid-Level Processes</a:t>
            </a:r>
            <a:endParaRPr/>
          </a:p>
          <a:p>
            <a:pPr indent="-228600" lvl="1" marL="685800" rtl="0" algn="l">
              <a:lnSpc>
                <a:spcPct val="90000"/>
              </a:lnSpc>
              <a:spcBef>
                <a:spcPts val="500"/>
              </a:spcBef>
              <a:spcAft>
                <a:spcPts val="0"/>
              </a:spcAft>
              <a:buClr>
                <a:schemeClr val="dk1"/>
              </a:buClr>
              <a:buSzPts val="2400"/>
              <a:buChar char="•"/>
            </a:pPr>
            <a:r>
              <a:rPr lang="en-IN"/>
              <a:t>Inputs, generally, are images. Outputs are attributes extracted from those images (edges, contours, identity of individual objects) </a:t>
            </a:r>
            <a:endParaRPr/>
          </a:p>
          <a:p>
            <a:pPr indent="-228600" lvl="1" marL="685800" rtl="0" algn="l">
              <a:lnSpc>
                <a:spcPct val="90000"/>
              </a:lnSpc>
              <a:spcBef>
                <a:spcPts val="500"/>
              </a:spcBef>
              <a:spcAft>
                <a:spcPts val="0"/>
              </a:spcAft>
              <a:buClr>
                <a:schemeClr val="dk1"/>
              </a:buClr>
              <a:buSzPts val="2400"/>
              <a:buChar char="•"/>
            </a:pPr>
            <a:r>
              <a:rPr lang="en-IN"/>
              <a:t>Tasks: Segmentation (partitioning an image into regions or objects), Description of those objects to reduce them to a form suitable for computer processing, Classifications (recognition) of objects</a:t>
            </a:r>
            <a:endParaRPr/>
          </a:p>
          <a:p>
            <a:pPr indent="0" lvl="0" marL="0" rtl="0" algn="l">
              <a:lnSpc>
                <a:spcPct val="90000"/>
              </a:lnSpc>
              <a:spcBef>
                <a:spcPts val="1000"/>
              </a:spcBef>
              <a:spcAft>
                <a:spcPts val="0"/>
              </a:spcAft>
              <a:buClr>
                <a:schemeClr val="dk1"/>
              </a:buClr>
              <a:buSzPts val="2800"/>
              <a:buNone/>
            </a:pPr>
            <a:r>
              <a:rPr lang="en-IN"/>
              <a:t>3. High-Level Processes: – Image analysis and computer vision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Components of an Image Processing System </a:t>
            </a:r>
            <a:endParaRPr>
              <a:solidFill>
                <a:srgbClr val="C00000"/>
              </a:solidFill>
            </a:endParaRPr>
          </a:p>
        </p:txBody>
      </p:sp>
      <p:pic>
        <p:nvPicPr>
          <p:cNvPr id="368" name="Google Shape;368;p51"/>
          <p:cNvPicPr preferRelativeResize="0"/>
          <p:nvPr>
            <p:ph idx="1" type="body"/>
          </p:nvPr>
        </p:nvPicPr>
        <p:blipFill rotWithShape="1">
          <a:blip r:embed="rId3">
            <a:alphaModFix/>
          </a:blip>
          <a:srcRect b="0" l="0" r="0" t="0"/>
          <a:stretch/>
        </p:blipFill>
        <p:spPr>
          <a:xfrm>
            <a:off x="1681234" y="1690688"/>
            <a:ext cx="8099260" cy="490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Components of an Image Processing System </a:t>
            </a:r>
            <a:endParaRPr>
              <a:solidFill>
                <a:srgbClr val="C00000"/>
              </a:solidFill>
            </a:endParaRPr>
          </a:p>
        </p:txBody>
      </p:sp>
      <p:sp>
        <p:nvSpPr>
          <p:cNvPr id="374" name="Google Shape;374;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742950" lvl="0" marL="742950" rtl="0" algn="l">
              <a:lnSpc>
                <a:spcPct val="90000"/>
              </a:lnSpc>
              <a:spcBef>
                <a:spcPts val="0"/>
              </a:spcBef>
              <a:spcAft>
                <a:spcPts val="0"/>
              </a:spcAft>
              <a:buClr>
                <a:srgbClr val="C00000"/>
              </a:buClr>
              <a:buSzPts val="4000"/>
              <a:buAutoNum type="arabicPeriod"/>
            </a:pPr>
            <a:r>
              <a:rPr lang="en-IN" sz="4000">
                <a:solidFill>
                  <a:srgbClr val="C00000"/>
                </a:solidFill>
              </a:rPr>
              <a:t>Image Sensors</a:t>
            </a:r>
            <a:endParaRPr/>
          </a:p>
          <a:p>
            <a:pPr indent="-228600" lvl="1" marL="685800" rtl="0" algn="just">
              <a:lnSpc>
                <a:spcPct val="90000"/>
              </a:lnSpc>
              <a:spcBef>
                <a:spcPts val="500"/>
              </a:spcBef>
              <a:spcAft>
                <a:spcPts val="0"/>
              </a:spcAft>
              <a:buClr>
                <a:schemeClr val="dk1"/>
              </a:buClr>
              <a:buSzPts val="3600"/>
              <a:buChar char="•"/>
            </a:pPr>
            <a:r>
              <a:rPr lang="en-IN" sz="3600"/>
              <a:t>Two elements are required to acquire digital images. The first is the physical device that is sensitive to the energy radiated by the object we wish to image (</a:t>
            </a:r>
            <a:r>
              <a:rPr lang="en-IN" sz="3600">
                <a:solidFill>
                  <a:srgbClr val="C00000"/>
                </a:solidFill>
              </a:rPr>
              <a:t>Sensor</a:t>
            </a:r>
            <a:r>
              <a:rPr lang="en-IN" sz="3600"/>
              <a:t>). </a:t>
            </a:r>
            <a:endParaRPr/>
          </a:p>
          <a:p>
            <a:pPr indent="-228600" lvl="1" marL="685800" rtl="0" algn="l">
              <a:lnSpc>
                <a:spcPct val="90000"/>
              </a:lnSpc>
              <a:spcBef>
                <a:spcPts val="500"/>
              </a:spcBef>
              <a:spcAft>
                <a:spcPts val="0"/>
              </a:spcAft>
              <a:buClr>
                <a:schemeClr val="dk1"/>
              </a:buClr>
              <a:buSzPts val="3600"/>
              <a:buChar char="•"/>
            </a:pPr>
            <a:r>
              <a:rPr lang="en-IN" sz="3600"/>
              <a:t>The second, called a </a:t>
            </a:r>
            <a:r>
              <a:rPr lang="en-IN" sz="3600">
                <a:solidFill>
                  <a:srgbClr val="C00000"/>
                </a:solidFill>
              </a:rPr>
              <a:t>digitizer</a:t>
            </a:r>
            <a:r>
              <a:rPr lang="en-IN" sz="3600"/>
              <a:t>, is a device for converting the output of the physical sensing device into digital form.</a:t>
            </a:r>
            <a:endParaRPr sz="3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Components of an Image Processing System </a:t>
            </a:r>
            <a:endParaRPr/>
          </a:p>
        </p:txBody>
      </p:sp>
      <p:sp>
        <p:nvSpPr>
          <p:cNvPr id="380" name="Google Shape;380;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None/>
            </a:pPr>
            <a:r>
              <a:rPr lang="en-IN" sz="3200">
                <a:solidFill>
                  <a:srgbClr val="C00000"/>
                </a:solidFill>
              </a:rPr>
              <a:t>2. Specialized image processing hardware </a:t>
            </a:r>
            <a:r>
              <a:rPr lang="en-IN"/>
              <a:t>usually consists of the </a:t>
            </a:r>
            <a:r>
              <a:rPr lang="en-IN">
                <a:solidFill>
                  <a:srgbClr val="C00000"/>
                </a:solidFill>
              </a:rPr>
              <a:t>digitizer</a:t>
            </a:r>
            <a:r>
              <a:rPr lang="en-IN"/>
              <a:t> plus hardware that performs other primitive operations such as arithmetic and logical operations (</a:t>
            </a:r>
            <a:r>
              <a:rPr lang="en-IN">
                <a:solidFill>
                  <a:srgbClr val="C00000"/>
                </a:solidFill>
              </a:rPr>
              <a:t>ALU</a:t>
            </a:r>
            <a:r>
              <a:rPr lang="en-IN"/>
              <a:t>). Eg. Noise reduction. This type of hardware sometimes is called a front end subsystem.</a:t>
            </a:r>
            <a:endParaRPr/>
          </a:p>
          <a:p>
            <a:pPr indent="0" lvl="0" marL="0" rtl="0" algn="l">
              <a:lnSpc>
                <a:spcPct val="90000"/>
              </a:lnSpc>
              <a:spcBef>
                <a:spcPts val="1000"/>
              </a:spcBef>
              <a:spcAft>
                <a:spcPts val="0"/>
              </a:spcAft>
              <a:buClr>
                <a:schemeClr val="dk1"/>
              </a:buClr>
              <a:buSzPts val="2800"/>
              <a:buNone/>
            </a:pPr>
            <a:r>
              <a:rPr lang="en-IN"/>
              <a:t>3. </a:t>
            </a:r>
            <a:r>
              <a:rPr lang="en-IN" sz="3200">
                <a:solidFill>
                  <a:srgbClr val="FF0000"/>
                </a:solidFill>
              </a:rPr>
              <a:t>Computer</a:t>
            </a:r>
            <a:r>
              <a:rPr lang="en-IN"/>
              <a:t> The computer in an image processing system is a general-purpose computer and can range from a PC to a supercomputer. In dedicated applications, sometimes specially designed computers are used to achieve a required level of performance.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Components of an Image Processing System </a:t>
            </a:r>
            <a:endParaRPr/>
          </a:p>
        </p:txBody>
      </p:sp>
      <p:sp>
        <p:nvSpPr>
          <p:cNvPr id="386" name="Google Shape;386;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None/>
            </a:pPr>
            <a:r>
              <a:rPr lang="en-IN" sz="3600">
                <a:solidFill>
                  <a:srgbClr val="FF0000"/>
                </a:solidFill>
              </a:rPr>
              <a:t>4. Image Processing Software- </a:t>
            </a:r>
            <a:endParaRPr/>
          </a:p>
          <a:p>
            <a:pPr indent="0" lvl="0" marL="0" rtl="0" algn="l">
              <a:lnSpc>
                <a:spcPct val="90000"/>
              </a:lnSpc>
              <a:spcBef>
                <a:spcPts val="1000"/>
              </a:spcBef>
              <a:spcAft>
                <a:spcPts val="0"/>
              </a:spcAft>
              <a:buClr>
                <a:srgbClr val="FF0000"/>
              </a:buClr>
              <a:buSzPts val="3600"/>
              <a:buNone/>
            </a:pPr>
            <a:r>
              <a:rPr lang="en-IN" sz="3600">
                <a:solidFill>
                  <a:srgbClr val="FF0000"/>
                </a:solidFill>
              </a:rPr>
              <a:t>	</a:t>
            </a:r>
            <a:r>
              <a:rPr lang="en-IN" sz="3600"/>
              <a:t>Software for image processing consists of specialized modules that perform specific tasks. A well-designed package also includes the capability for the user to write code that, as a minimum, utilizes the specialized modules</a:t>
            </a:r>
            <a:endParaRPr sz="3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Components of an Image Processing System </a:t>
            </a:r>
            <a:endParaRPr/>
          </a:p>
        </p:txBody>
      </p:sp>
      <p:sp>
        <p:nvSpPr>
          <p:cNvPr id="392" name="Google Shape;392;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lang="en-IN" sz="3200">
                <a:solidFill>
                  <a:srgbClr val="FF0000"/>
                </a:solidFill>
              </a:rPr>
              <a:t>5. Mass Storage Capability –</a:t>
            </a:r>
            <a:endParaRPr/>
          </a:p>
          <a:p>
            <a:pPr indent="0" lvl="0" marL="0" rtl="0" algn="l">
              <a:lnSpc>
                <a:spcPct val="90000"/>
              </a:lnSpc>
              <a:spcBef>
                <a:spcPts val="1000"/>
              </a:spcBef>
              <a:spcAft>
                <a:spcPts val="0"/>
              </a:spcAft>
              <a:buClr>
                <a:schemeClr val="dk1"/>
              </a:buClr>
              <a:buSzPct val="100000"/>
              <a:buNone/>
            </a:pPr>
            <a:r>
              <a:rPr lang="en-IN" sz="3200"/>
              <a:t>	Mass storage capability is a must in a image processing applications. And image of sized 1024 * 1024 pixels requires one megabyte of storage space if the image is not compressed. </a:t>
            </a:r>
            <a:endParaRPr/>
          </a:p>
          <a:p>
            <a:pPr indent="0" lvl="0" marL="0" rtl="0" algn="l">
              <a:lnSpc>
                <a:spcPct val="90000"/>
              </a:lnSpc>
              <a:spcBef>
                <a:spcPts val="1000"/>
              </a:spcBef>
              <a:spcAft>
                <a:spcPts val="0"/>
              </a:spcAft>
              <a:buClr>
                <a:schemeClr val="dk1"/>
              </a:buClr>
              <a:buSzPct val="100000"/>
              <a:buNone/>
            </a:pPr>
            <a:r>
              <a:rPr lang="en-IN" sz="3200"/>
              <a:t>Digital storage for image processing applications falls into three principal categories: </a:t>
            </a:r>
            <a:endParaRPr/>
          </a:p>
          <a:p>
            <a:pPr indent="-514350" lvl="0" marL="514350" rtl="0" algn="l">
              <a:lnSpc>
                <a:spcPct val="90000"/>
              </a:lnSpc>
              <a:spcBef>
                <a:spcPts val="1000"/>
              </a:spcBef>
              <a:spcAft>
                <a:spcPts val="0"/>
              </a:spcAft>
              <a:buClr>
                <a:schemeClr val="dk1"/>
              </a:buClr>
              <a:buSzPct val="100000"/>
              <a:buAutoNum type="arabicPeriod"/>
            </a:pPr>
            <a:r>
              <a:rPr lang="en-IN" sz="3200"/>
              <a:t>Short-term storage for use during processing. </a:t>
            </a:r>
            <a:endParaRPr/>
          </a:p>
          <a:p>
            <a:pPr indent="-514350" lvl="0" marL="514350" rtl="0" algn="l">
              <a:lnSpc>
                <a:spcPct val="90000"/>
              </a:lnSpc>
              <a:spcBef>
                <a:spcPts val="1000"/>
              </a:spcBef>
              <a:spcAft>
                <a:spcPts val="0"/>
              </a:spcAft>
              <a:buClr>
                <a:schemeClr val="dk1"/>
              </a:buClr>
              <a:buSzPct val="100000"/>
              <a:buAutoNum type="arabicPeriod"/>
            </a:pPr>
            <a:r>
              <a:rPr lang="en-IN" sz="3200"/>
              <a:t>On line storage for relatively fast recall </a:t>
            </a:r>
            <a:endParaRPr/>
          </a:p>
          <a:p>
            <a:pPr indent="-514350" lvl="0" marL="514350" rtl="0" algn="l">
              <a:lnSpc>
                <a:spcPct val="90000"/>
              </a:lnSpc>
              <a:spcBef>
                <a:spcPts val="1000"/>
              </a:spcBef>
              <a:spcAft>
                <a:spcPts val="0"/>
              </a:spcAft>
              <a:buClr>
                <a:schemeClr val="dk1"/>
              </a:buClr>
              <a:buSzPct val="100000"/>
              <a:buAutoNum type="arabicPeriod"/>
            </a:pPr>
            <a:r>
              <a:rPr lang="en-IN" sz="3200"/>
              <a:t>Archival storage, characterized by infrequent access</a:t>
            </a:r>
            <a:endParaRPr sz="3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Components of an Image Processing System </a:t>
            </a:r>
            <a:endParaRPr/>
          </a:p>
        </p:txBody>
      </p:sp>
      <p:sp>
        <p:nvSpPr>
          <p:cNvPr id="398" name="Google Shape;398;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IN"/>
              <a:t>6. </a:t>
            </a:r>
            <a:r>
              <a:rPr lang="en-IN">
                <a:solidFill>
                  <a:srgbClr val="FF0000"/>
                </a:solidFill>
              </a:rPr>
              <a:t>Image Displays </a:t>
            </a:r>
            <a:r>
              <a:rPr lang="en-IN"/>
              <a:t>–</a:t>
            </a:r>
            <a:endParaRPr/>
          </a:p>
          <a:p>
            <a:pPr indent="0" lvl="0" marL="0" rtl="0" algn="l">
              <a:lnSpc>
                <a:spcPct val="90000"/>
              </a:lnSpc>
              <a:spcBef>
                <a:spcPts val="1000"/>
              </a:spcBef>
              <a:spcAft>
                <a:spcPts val="0"/>
              </a:spcAft>
              <a:buClr>
                <a:schemeClr val="dk1"/>
              </a:buClr>
              <a:buSzPts val="2800"/>
              <a:buNone/>
            </a:pPr>
            <a:r>
              <a:rPr lang="en-IN"/>
              <a:t>	 The displays in use today are mainly color (preferably flat screen) TV monitors. Monitors are driven by the outputs of the image and graphics display cards that are an integral part of a computer system.</a:t>
            </a:r>
            <a:endParaRPr/>
          </a:p>
          <a:p>
            <a:pPr indent="0" lvl="0" marL="0" rtl="0" algn="l">
              <a:lnSpc>
                <a:spcPct val="90000"/>
              </a:lnSpc>
              <a:spcBef>
                <a:spcPts val="1000"/>
              </a:spcBef>
              <a:spcAft>
                <a:spcPts val="0"/>
              </a:spcAft>
              <a:buClr>
                <a:schemeClr val="dk1"/>
              </a:buClr>
              <a:buSzPts val="2800"/>
              <a:buNone/>
            </a:pPr>
            <a:r>
              <a:rPr lang="en-IN"/>
              <a:t>7. </a:t>
            </a:r>
            <a:r>
              <a:rPr lang="en-IN">
                <a:solidFill>
                  <a:srgbClr val="FF0000"/>
                </a:solidFill>
              </a:rPr>
              <a:t>Hardcopy</a:t>
            </a:r>
            <a:r>
              <a:rPr lang="en-IN"/>
              <a:t> devices Used for recording images, include laser printers, film cameras, heat-sensitive devices, inkjet units and digital units, such as optical and CD-Rom disks.</a:t>
            </a:r>
            <a:endParaRPr/>
          </a:p>
          <a:p>
            <a:pPr indent="0" lvl="0" marL="0" rtl="0" algn="l">
              <a:lnSpc>
                <a:spcPct val="90000"/>
              </a:lnSpc>
              <a:spcBef>
                <a:spcPts val="1000"/>
              </a:spcBef>
              <a:spcAft>
                <a:spcPts val="0"/>
              </a:spcAft>
              <a:buClr>
                <a:schemeClr val="dk1"/>
              </a:buClr>
              <a:buSzPts val="2800"/>
              <a:buNone/>
            </a:pPr>
            <a:r>
              <a:rPr lang="en-IN"/>
              <a:t>8. </a:t>
            </a:r>
            <a:r>
              <a:rPr lang="en-IN">
                <a:solidFill>
                  <a:srgbClr val="FF0000"/>
                </a:solidFill>
              </a:rPr>
              <a:t>Networking</a:t>
            </a:r>
            <a:r>
              <a:rPr lang="en-IN"/>
              <a:t> Is almost a default function in any computer system, in use today. Because of the large amount of data inherent in image processing applications the key consideration in image transmission is bandwidth.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516835" y="365125"/>
            <a:ext cx="10836965" cy="13063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Introduction</a:t>
            </a:r>
            <a:endParaRPr/>
          </a:p>
        </p:txBody>
      </p:sp>
      <p:sp>
        <p:nvSpPr>
          <p:cNvPr id="109" name="Google Shape;109;p6"/>
          <p:cNvSpPr txBox="1"/>
          <p:nvPr>
            <p:ph idx="1" type="body"/>
          </p:nvPr>
        </p:nvSpPr>
        <p:spPr>
          <a:xfrm>
            <a:off x="589935" y="1671484"/>
            <a:ext cx="10763865" cy="489646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7030A0"/>
              </a:buClr>
              <a:buSzPct val="100000"/>
              <a:buNone/>
            </a:pPr>
            <a:r>
              <a:rPr lang="en-IN" sz="4600">
                <a:solidFill>
                  <a:srgbClr val="7030A0"/>
                </a:solidFill>
              </a:rPr>
              <a:t>Why do we need to process an image? </a:t>
            </a:r>
            <a:endParaRPr sz="4000">
              <a:solidFill>
                <a:srgbClr val="7030A0"/>
              </a:solidFill>
            </a:endParaRPr>
          </a:p>
          <a:p>
            <a:pPr indent="0" lvl="0" marL="0" rtl="0" algn="l">
              <a:lnSpc>
                <a:spcPct val="90000"/>
              </a:lnSpc>
              <a:spcBef>
                <a:spcPts val="1000"/>
              </a:spcBef>
              <a:spcAft>
                <a:spcPts val="0"/>
              </a:spcAft>
              <a:buClr>
                <a:srgbClr val="0070C0"/>
              </a:buClr>
              <a:buSzPct val="100000"/>
              <a:buNone/>
            </a:pPr>
            <a:r>
              <a:rPr lang="en-IN" sz="4000">
                <a:solidFill>
                  <a:srgbClr val="0070C0"/>
                </a:solidFill>
              </a:rPr>
              <a:t>It is motivated by three major applications-</a:t>
            </a:r>
            <a:endParaRPr/>
          </a:p>
          <a:p>
            <a:pPr indent="-514350" lvl="0" marL="514350" rtl="0" algn="l">
              <a:lnSpc>
                <a:spcPct val="90000"/>
              </a:lnSpc>
              <a:spcBef>
                <a:spcPts val="1000"/>
              </a:spcBef>
              <a:spcAft>
                <a:spcPts val="0"/>
              </a:spcAft>
              <a:buClr>
                <a:schemeClr val="dk1"/>
              </a:buClr>
              <a:buSzPct val="100000"/>
              <a:buAutoNum type="arabicPeriod"/>
            </a:pPr>
            <a:r>
              <a:rPr lang="en-IN" sz="4000"/>
              <a:t>Improvement of pictorial information for human perception</a:t>
            </a:r>
            <a:endParaRPr/>
          </a:p>
          <a:p>
            <a:pPr indent="-228600" lvl="1" marL="685800" rtl="0" algn="l">
              <a:lnSpc>
                <a:spcPct val="90000"/>
              </a:lnSpc>
              <a:spcBef>
                <a:spcPts val="500"/>
              </a:spcBef>
              <a:spcAft>
                <a:spcPts val="0"/>
              </a:spcAft>
              <a:buClr>
                <a:srgbClr val="00B050"/>
              </a:buClr>
              <a:buSzPct val="100000"/>
              <a:buChar char="•"/>
            </a:pPr>
            <a:r>
              <a:rPr lang="en-IN" sz="4000">
                <a:solidFill>
                  <a:srgbClr val="00B050"/>
                </a:solidFill>
              </a:rPr>
              <a:t>We want to enhance the quality of image so that the image will have a better look.</a:t>
            </a:r>
            <a:endParaRPr sz="4000">
              <a:solidFill>
                <a:srgbClr val="00B050"/>
              </a:solidFill>
            </a:endParaRPr>
          </a:p>
          <a:p>
            <a:pPr indent="-514350" lvl="0" marL="514350" rtl="0" algn="l">
              <a:lnSpc>
                <a:spcPct val="90000"/>
              </a:lnSpc>
              <a:spcBef>
                <a:spcPts val="1000"/>
              </a:spcBef>
              <a:spcAft>
                <a:spcPts val="0"/>
              </a:spcAft>
              <a:buClr>
                <a:schemeClr val="dk1"/>
              </a:buClr>
              <a:buSzPct val="100000"/>
              <a:buAutoNum type="arabicPeriod"/>
            </a:pPr>
            <a:r>
              <a:rPr lang="en-IN" sz="4000"/>
              <a:t>Image processing for automated machine applications</a:t>
            </a:r>
            <a:endParaRPr/>
          </a:p>
          <a:p>
            <a:pPr indent="-228600" lvl="1" marL="685800" rtl="0" algn="l">
              <a:lnSpc>
                <a:spcPct val="90000"/>
              </a:lnSpc>
              <a:spcBef>
                <a:spcPts val="500"/>
              </a:spcBef>
              <a:spcAft>
                <a:spcPts val="0"/>
              </a:spcAft>
              <a:buClr>
                <a:srgbClr val="FF0000"/>
              </a:buClr>
              <a:buSzPct val="100000"/>
              <a:buChar char="•"/>
            </a:pPr>
            <a:r>
              <a:rPr lang="en-IN" sz="4000">
                <a:solidFill>
                  <a:srgbClr val="FF0000"/>
                </a:solidFill>
              </a:rPr>
              <a:t>Quality control in assembly automation</a:t>
            </a:r>
            <a:endParaRPr/>
          </a:p>
          <a:p>
            <a:pPr indent="-514350" lvl="0" marL="514350" rtl="0" algn="l">
              <a:lnSpc>
                <a:spcPct val="90000"/>
              </a:lnSpc>
              <a:spcBef>
                <a:spcPts val="1000"/>
              </a:spcBef>
              <a:spcAft>
                <a:spcPts val="0"/>
              </a:spcAft>
              <a:buClr>
                <a:schemeClr val="dk1"/>
              </a:buClr>
              <a:buSzPct val="100000"/>
              <a:buAutoNum type="arabicPeriod"/>
            </a:pPr>
            <a:r>
              <a:rPr lang="en-IN" sz="4000"/>
              <a:t>Efficient Storage and transmission</a:t>
            </a:r>
            <a:endParaRPr/>
          </a:p>
          <a:p>
            <a:pPr indent="-228600" lvl="1" marL="685800" rtl="0" algn="l">
              <a:lnSpc>
                <a:spcPct val="90000"/>
              </a:lnSpc>
              <a:spcBef>
                <a:spcPts val="500"/>
              </a:spcBef>
              <a:spcAft>
                <a:spcPts val="0"/>
              </a:spcAft>
              <a:buClr>
                <a:srgbClr val="7030A0"/>
              </a:buClr>
              <a:buSzPct val="100000"/>
              <a:buChar char="•"/>
            </a:pPr>
            <a:r>
              <a:rPr lang="en-IN" sz="4000">
                <a:solidFill>
                  <a:srgbClr val="7030A0"/>
                </a:solidFill>
              </a:rPr>
              <a:t>Disk space for storing the image can be reduced</a:t>
            </a:r>
            <a:endParaRPr/>
          </a:p>
          <a:p>
            <a:pPr indent="-228600" lvl="1" marL="685800" rtl="0" algn="l">
              <a:lnSpc>
                <a:spcPct val="90000"/>
              </a:lnSpc>
              <a:spcBef>
                <a:spcPts val="500"/>
              </a:spcBef>
              <a:spcAft>
                <a:spcPts val="0"/>
              </a:spcAft>
              <a:buClr>
                <a:srgbClr val="7030A0"/>
              </a:buClr>
              <a:buSzPct val="100000"/>
              <a:buChar char="•"/>
            </a:pPr>
            <a:r>
              <a:rPr lang="en-IN" sz="4000">
                <a:solidFill>
                  <a:srgbClr val="7030A0"/>
                </a:solidFill>
              </a:rPr>
              <a:t>Process the image or video so that it can be transmitted over a low bandwidth communication channel</a:t>
            </a:r>
            <a:r>
              <a:rPr lang="en-IN">
                <a:solidFill>
                  <a:srgbClr val="7030A0"/>
                </a:solidFill>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Elements of Visual perception </a:t>
            </a:r>
            <a:endParaRPr/>
          </a:p>
        </p:txBody>
      </p:sp>
      <p:sp>
        <p:nvSpPr>
          <p:cNvPr id="404" name="Google Shape;404;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IN" sz="3200"/>
              <a:t>The retina-</a:t>
            </a:r>
            <a:endParaRPr/>
          </a:p>
          <a:p>
            <a:pPr indent="-228600" lvl="1" marL="685800" rtl="0" algn="l">
              <a:lnSpc>
                <a:spcPct val="90000"/>
              </a:lnSpc>
              <a:spcBef>
                <a:spcPts val="500"/>
              </a:spcBef>
              <a:spcAft>
                <a:spcPts val="0"/>
              </a:spcAft>
              <a:buClr>
                <a:schemeClr val="dk1"/>
              </a:buClr>
              <a:buSzPts val="2800"/>
              <a:buChar char="•"/>
            </a:pPr>
            <a:r>
              <a:rPr lang="en-IN" sz="2800"/>
              <a:t>When the eye is properly focused, light from an object outside the eye is imaged on the retina</a:t>
            </a:r>
            <a:endParaRPr/>
          </a:p>
          <a:p>
            <a:pPr indent="-228600" lvl="1" marL="685800" rtl="0" algn="l">
              <a:lnSpc>
                <a:spcPct val="90000"/>
              </a:lnSpc>
              <a:spcBef>
                <a:spcPts val="500"/>
              </a:spcBef>
              <a:spcAft>
                <a:spcPts val="0"/>
              </a:spcAft>
              <a:buClr>
                <a:schemeClr val="dk1"/>
              </a:buClr>
              <a:buSzPts val="2800"/>
              <a:buChar char="•"/>
            </a:pPr>
            <a:r>
              <a:rPr lang="en-IN" sz="2800"/>
              <a:t>Pattern vision is possible by the distribution of discrete light receptors (</a:t>
            </a:r>
            <a:r>
              <a:rPr i="1" lang="en-IN" sz="2800">
                <a:solidFill>
                  <a:srgbClr val="00B050"/>
                </a:solidFill>
              </a:rPr>
              <a:t>a sense organ in the body that makes the body react in a particular way to changes outside such as light, heat and cold</a:t>
            </a:r>
            <a:r>
              <a:rPr lang="en-IN" sz="2800"/>
              <a:t>) over the surface of the retina.</a:t>
            </a:r>
            <a:endParaRPr/>
          </a:p>
          <a:p>
            <a:pPr indent="-228600" lvl="1" marL="685800" rtl="0" algn="l">
              <a:lnSpc>
                <a:spcPct val="90000"/>
              </a:lnSpc>
              <a:spcBef>
                <a:spcPts val="500"/>
              </a:spcBef>
              <a:spcAft>
                <a:spcPts val="0"/>
              </a:spcAft>
              <a:buClr>
                <a:schemeClr val="dk1"/>
              </a:buClr>
              <a:buSzPts val="2800"/>
              <a:buChar char="•"/>
            </a:pPr>
            <a:r>
              <a:rPr lang="en-IN" sz="2800"/>
              <a:t>There are two classes of receptors – </a:t>
            </a:r>
            <a:endParaRPr/>
          </a:p>
          <a:p>
            <a:pPr indent="-457200" lvl="1" marL="914400" rtl="0" algn="l">
              <a:lnSpc>
                <a:spcPct val="90000"/>
              </a:lnSpc>
              <a:spcBef>
                <a:spcPts val="500"/>
              </a:spcBef>
              <a:spcAft>
                <a:spcPts val="0"/>
              </a:spcAft>
              <a:buClr>
                <a:schemeClr val="dk1"/>
              </a:buClr>
              <a:buSzPts val="2800"/>
              <a:buAutoNum type="arabicPeriod"/>
            </a:pPr>
            <a:r>
              <a:rPr lang="en-IN" sz="2800"/>
              <a:t>Cones vision (called photopic/bright-light vision)</a:t>
            </a:r>
            <a:endParaRPr/>
          </a:p>
          <a:p>
            <a:pPr indent="-457200" lvl="1" marL="914400" rtl="0" algn="l">
              <a:lnSpc>
                <a:spcPct val="90000"/>
              </a:lnSpc>
              <a:spcBef>
                <a:spcPts val="500"/>
              </a:spcBef>
              <a:spcAft>
                <a:spcPts val="0"/>
              </a:spcAft>
              <a:buClr>
                <a:schemeClr val="dk1"/>
              </a:buClr>
              <a:buSzPts val="2800"/>
              <a:buAutoNum type="arabicPeriod"/>
            </a:pPr>
            <a:r>
              <a:rPr lang="en-IN" sz="2800"/>
              <a:t>Rods Vision (Called Scotopic/dim-light vision)</a:t>
            </a:r>
            <a:endParaRPr/>
          </a:p>
          <a:p>
            <a:pPr indent="-101600" lvl="2" marL="1143000" rtl="0" algn="l">
              <a:lnSpc>
                <a:spcPct val="90000"/>
              </a:lnSpc>
              <a:spcBef>
                <a:spcPts val="500"/>
              </a:spcBef>
              <a:spcAft>
                <a:spcPts val="0"/>
              </a:spcAft>
              <a:buClr>
                <a:schemeClr val="dk1"/>
              </a:buClr>
              <a:buSzPts val="2000"/>
              <a:buNone/>
            </a:pPr>
            <a:r>
              <a:t/>
            </a:r>
            <a:endParaRPr/>
          </a:p>
          <a:p>
            <a:pPr indent="-101600" lvl="2" marL="1143000" rtl="0" algn="l">
              <a:lnSpc>
                <a:spcPct val="90000"/>
              </a:lnSpc>
              <a:spcBef>
                <a:spcPts val="500"/>
              </a:spcBef>
              <a:spcAft>
                <a:spcPts val="0"/>
              </a:spcAft>
              <a:buClr>
                <a:schemeClr val="dk1"/>
              </a:buClr>
              <a:buSzPts val="20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8"/>
          <p:cNvPicPr preferRelativeResize="0"/>
          <p:nvPr>
            <p:ph idx="1" type="body"/>
          </p:nvPr>
        </p:nvPicPr>
        <p:blipFill rotWithShape="1">
          <a:blip r:embed="rId3">
            <a:alphaModFix/>
          </a:blip>
          <a:srcRect b="0" l="0" r="0" t="0"/>
          <a:stretch/>
        </p:blipFill>
        <p:spPr>
          <a:xfrm>
            <a:off x="1230774" y="50421"/>
            <a:ext cx="9697201" cy="68075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838200" y="365125"/>
            <a:ext cx="10515600" cy="11687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Elements of Visual perception </a:t>
            </a:r>
            <a:endParaRPr/>
          </a:p>
        </p:txBody>
      </p:sp>
      <p:sp>
        <p:nvSpPr>
          <p:cNvPr id="415" name="Google Shape;415;p59"/>
          <p:cNvSpPr txBox="1"/>
          <p:nvPr>
            <p:ph idx="1" type="body"/>
          </p:nvPr>
        </p:nvSpPr>
        <p:spPr>
          <a:xfrm>
            <a:off x="838200" y="1690688"/>
            <a:ext cx="10515600" cy="4486275"/>
          </a:xfrm>
          <a:prstGeom prst="rect">
            <a:avLst/>
          </a:prstGeom>
          <a:noFill/>
          <a:ln>
            <a:noFill/>
          </a:ln>
        </p:spPr>
        <p:txBody>
          <a:bodyPr anchorCtr="0" anchor="t" bIns="45700" lIns="91425" spcFirstLastPara="1" rIns="91425" wrap="square" tIns="45700">
            <a:normAutofit fontScale="85000" lnSpcReduction="20000"/>
          </a:bodyPr>
          <a:lstStyle/>
          <a:p>
            <a:pPr indent="-457200" lvl="1" marL="914400" rtl="0" algn="l">
              <a:lnSpc>
                <a:spcPct val="90000"/>
              </a:lnSpc>
              <a:spcBef>
                <a:spcPts val="0"/>
              </a:spcBef>
              <a:spcAft>
                <a:spcPts val="0"/>
              </a:spcAft>
              <a:buClr>
                <a:srgbClr val="FF0000"/>
              </a:buClr>
              <a:buSzPct val="100000"/>
              <a:buAutoNum type="arabicPeriod"/>
            </a:pPr>
            <a:r>
              <a:rPr lang="en-IN" sz="3600">
                <a:solidFill>
                  <a:srgbClr val="FF0000"/>
                </a:solidFill>
              </a:rPr>
              <a:t>Cones vision (called photopic/bright-light vision)-</a:t>
            </a:r>
            <a:endParaRPr/>
          </a:p>
          <a:p>
            <a:pPr indent="-228600" lvl="2" marL="1143000" rtl="0" algn="l">
              <a:lnSpc>
                <a:spcPct val="90000"/>
              </a:lnSpc>
              <a:spcBef>
                <a:spcPts val="500"/>
              </a:spcBef>
              <a:spcAft>
                <a:spcPts val="0"/>
              </a:spcAft>
              <a:buClr>
                <a:schemeClr val="dk1"/>
              </a:buClr>
              <a:buSzPct val="100000"/>
              <a:buChar char="•"/>
            </a:pPr>
            <a:r>
              <a:rPr lang="en-IN" sz="3200"/>
              <a:t>Numbers between 6 and 7 million in each eye</a:t>
            </a:r>
            <a:endParaRPr/>
          </a:p>
          <a:p>
            <a:pPr indent="-228600" lvl="2" marL="1143000" rtl="0" algn="l">
              <a:lnSpc>
                <a:spcPct val="90000"/>
              </a:lnSpc>
              <a:spcBef>
                <a:spcPts val="500"/>
              </a:spcBef>
              <a:spcAft>
                <a:spcPts val="0"/>
              </a:spcAft>
              <a:buClr>
                <a:schemeClr val="dk1"/>
              </a:buClr>
              <a:buSzPct val="100000"/>
              <a:buChar char="•"/>
            </a:pPr>
            <a:r>
              <a:rPr lang="en-IN" sz="3200"/>
              <a:t>highly sensitive to color,</a:t>
            </a:r>
            <a:endParaRPr/>
          </a:p>
          <a:p>
            <a:pPr indent="-228600" lvl="2" marL="1143000" rtl="0" algn="l">
              <a:lnSpc>
                <a:spcPct val="90000"/>
              </a:lnSpc>
              <a:spcBef>
                <a:spcPts val="500"/>
              </a:spcBef>
              <a:spcAft>
                <a:spcPts val="0"/>
              </a:spcAft>
              <a:buClr>
                <a:schemeClr val="dk1"/>
              </a:buClr>
              <a:buSzPct val="100000"/>
              <a:buChar char="•"/>
            </a:pPr>
            <a:r>
              <a:rPr lang="en-IN" sz="3200"/>
              <a:t>Human can resolve fine details with these cones</a:t>
            </a:r>
            <a:endParaRPr/>
          </a:p>
          <a:p>
            <a:pPr indent="0" lvl="1" marL="457200" rtl="0" algn="l">
              <a:lnSpc>
                <a:spcPct val="90000"/>
              </a:lnSpc>
              <a:spcBef>
                <a:spcPts val="500"/>
              </a:spcBef>
              <a:spcAft>
                <a:spcPts val="0"/>
              </a:spcAft>
              <a:buClr>
                <a:schemeClr val="dk1"/>
              </a:buClr>
              <a:buSzPct val="100000"/>
              <a:buNone/>
            </a:pPr>
            <a:r>
              <a:rPr lang="en-IN" sz="3600"/>
              <a:t>2. </a:t>
            </a:r>
            <a:r>
              <a:rPr lang="en-IN" sz="3600">
                <a:solidFill>
                  <a:srgbClr val="FF0000"/>
                </a:solidFill>
              </a:rPr>
              <a:t>Rods Vision (Called Scotopic/dim-light vision)</a:t>
            </a:r>
            <a:endParaRPr/>
          </a:p>
          <a:p>
            <a:pPr indent="-228600" lvl="2" marL="1143000" rtl="0" algn="l">
              <a:lnSpc>
                <a:spcPct val="90000"/>
              </a:lnSpc>
              <a:spcBef>
                <a:spcPts val="500"/>
              </a:spcBef>
              <a:spcAft>
                <a:spcPts val="0"/>
              </a:spcAft>
              <a:buClr>
                <a:schemeClr val="dk1"/>
              </a:buClr>
              <a:buSzPct val="100000"/>
              <a:buChar char="•"/>
            </a:pPr>
            <a:r>
              <a:rPr lang="en-IN" sz="3200"/>
              <a:t>The no of rods is much larger 75 to 150 million are distributed over the retinal surface</a:t>
            </a:r>
            <a:endParaRPr/>
          </a:p>
          <a:p>
            <a:pPr indent="-228600" lvl="2" marL="1143000" rtl="0" algn="l">
              <a:lnSpc>
                <a:spcPct val="90000"/>
              </a:lnSpc>
              <a:spcBef>
                <a:spcPts val="500"/>
              </a:spcBef>
              <a:spcAft>
                <a:spcPts val="0"/>
              </a:spcAft>
              <a:buClr>
                <a:schemeClr val="dk1"/>
              </a:buClr>
              <a:buSzPct val="100000"/>
              <a:buChar char="•"/>
            </a:pPr>
            <a:r>
              <a:rPr lang="en-IN" sz="3200"/>
              <a:t>Rods serves to give a general overall picture of the view</a:t>
            </a:r>
            <a:endParaRPr/>
          </a:p>
          <a:p>
            <a:pPr indent="-228600" lvl="2" marL="1143000" rtl="0" algn="l">
              <a:lnSpc>
                <a:spcPct val="90000"/>
              </a:lnSpc>
              <a:spcBef>
                <a:spcPts val="500"/>
              </a:spcBef>
              <a:spcAft>
                <a:spcPts val="0"/>
              </a:spcAft>
              <a:buClr>
                <a:schemeClr val="dk1"/>
              </a:buClr>
              <a:buSzPct val="100000"/>
              <a:buChar char="•"/>
            </a:pPr>
            <a:r>
              <a:rPr lang="en-IN" sz="3200"/>
              <a:t>Sensitive to low levels of illuminations</a:t>
            </a:r>
            <a:endParaRPr/>
          </a:p>
          <a:p>
            <a:pPr indent="-228600" lvl="2" marL="1143000" rtl="0" algn="l">
              <a:lnSpc>
                <a:spcPct val="90000"/>
              </a:lnSpc>
              <a:spcBef>
                <a:spcPts val="500"/>
              </a:spcBef>
              <a:spcAft>
                <a:spcPts val="0"/>
              </a:spcAft>
              <a:buClr>
                <a:schemeClr val="dk1"/>
              </a:buClr>
              <a:buSzPct val="100000"/>
              <a:buChar char="•"/>
            </a:pPr>
            <a:r>
              <a:rPr lang="en-IN" sz="3200"/>
              <a:t>For eg, objects that appears bright in day light appears as colorless in moonlight because only the rods are stimulated. This phenomenon is known as </a:t>
            </a:r>
            <a:r>
              <a:rPr lang="en-IN" sz="3200">
                <a:solidFill>
                  <a:srgbClr val="FF0000"/>
                </a:solidFill>
              </a:rPr>
              <a:t>scotopic or dim light vision</a:t>
            </a:r>
            <a:endParaRPr/>
          </a:p>
          <a:p>
            <a:pPr indent="-55880" lvl="2" marL="1143000" rtl="0" algn="l">
              <a:lnSpc>
                <a:spcPct val="90000"/>
              </a:lnSpc>
              <a:spcBef>
                <a:spcPts val="500"/>
              </a:spcBef>
              <a:spcAft>
                <a:spcPts val="0"/>
              </a:spcAft>
              <a:buClr>
                <a:schemeClr val="dk1"/>
              </a:buClr>
              <a:buSzPct val="100000"/>
              <a:buNone/>
            </a:pPr>
            <a:r>
              <a:t/>
            </a:r>
            <a:endParaRPr sz="3200"/>
          </a:p>
          <a:p>
            <a:pPr indent="0" lvl="1" marL="457200" rtl="0" algn="l">
              <a:lnSpc>
                <a:spcPct val="90000"/>
              </a:lnSpc>
              <a:spcBef>
                <a:spcPts val="500"/>
              </a:spcBef>
              <a:spcAft>
                <a:spcPts val="0"/>
              </a:spcAft>
              <a:buClr>
                <a:schemeClr val="dk1"/>
              </a:buClr>
              <a:buSzPct val="100000"/>
              <a:buNone/>
            </a:pPr>
            <a:r>
              <a:t/>
            </a:r>
            <a:endParaRPr sz="3600"/>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Cones vs. Rods</a:t>
            </a:r>
            <a:endParaRPr/>
          </a:p>
        </p:txBody>
      </p:sp>
      <p:pic>
        <p:nvPicPr>
          <p:cNvPr id="421" name="Google Shape;421;p60"/>
          <p:cNvPicPr preferRelativeResize="0"/>
          <p:nvPr>
            <p:ph idx="1" type="body"/>
          </p:nvPr>
        </p:nvPicPr>
        <p:blipFill rotWithShape="1">
          <a:blip r:embed="rId3">
            <a:alphaModFix/>
          </a:blip>
          <a:srcRect b="0" l="0" r="0" t="0"/>
          <a:stretch/>
        </p:blipFill>
        <p:spPr>
          <a:xfrm>
            <a:off x="2338714" y="1825625"/>
            <a:ext cx="7514571" cy="4351338"/>
          </a:xfrm>
          <a:prstGeom prst="rect">
            <a:avLst/>
          </a:prstGeom>
          <a:noFill/>
          <a:ln>
            <a:noFill/>
          </a:ln>
        </p:spPr>
      </p:pic>
      <p:sp>
        <p:nvSpPr>
          <p:cNvPr id="422" name="Google Shape;422;p60"/>
          <p:cNvSpPr txBox="1"/>
          <p:nvPr/>
        </p:nvSpPr>
        <p:spPr>
          <a:xfrm>
            <a:off x="2074606" y="6046839"/>
            <a:ext cx="39768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Receptor density is measured in degrees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Brightness Adaptation </a:t>
            </a:r>
            <a:endParaRPr/>
          </a:p>
        </p:txBody>
      </p:sp>
      <p:pic>
        <p:nvPicPr>
          <p:cNvPr id="428" name="Google Shape;428;p61"/>
          <p:cNvPicPr preferRelativeResize="0"/>
          <p:nvPr>
            <p:ph idx="1" type="body"/>
          </p:nvPr>
        </p:nvPicPr>
        <p:blipFill rotWithShape="1">
          <a:blip r:embed="rId3">
            <a:alphaModFix/>
          </a:blip>
          <a:srcRect b="0" l="0" r="0" t="0"/>
          <a:stretch/>
        </p:blipFill>
        <p:spPr>
          <a:xfrm>
            <a:off x="7704334" y="1393349"/>
            <a:ext cx="3724906" cy="4351338"/>
          </a:xfrm>
          <a:prstGeom prst="rect">
            <a:avLst/>
          </a:prstGeom>
          <a:noFill/>
          <a:ln>
            <a:noFill/>
          </a:ln>
        </p:spPr>
      </p:pic>
      <p:sp>
        <p:nvSpPr>
          <p:cNvPr id="429" name="Google Shape;429;p61"/>
          <p:cNvSpPr txBox="1"/>
          <p:nvPr/>
        </p:nvSpPr>
        <p:spPr>
          <a:xfrm>
            <a:off x="915920" y="1799303"/>
            <a:ext cx="5864182" cy="3539430"/>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2800"/>
              <a:buFont typeface="Calibri"/>
              <a:buAutoNum type="arabicPeriod"/>
            </a:pPr>
            <a:r>
              <a:rPr lang="en-IN" sz="2800">
                <a:solidFill>
                  <a:schemeClr val="dk1"/>
                </a:solidFill>
                <a:latin typeface="Calibri"/>
                <a:ea typeface="Calibri"/>
                <a:cs typeface="Calibri"/>
                <a:sym typeface="Calibri"/>
              </a:rPr>
              <a:t>The range of light intensity level to which the human visual system can adapt is enormous – on the order of 10</a:t>
            </a:r>
            <a:r>
              <a:rPr baseline="30000" lang="en-IN" sz="2800">
                <a:solidFill>
                  <a:schemeClr val="dk1"/>
                </a:solidFill>
                <a:latin typeface="Calibri"/>
                <a:ea typeface="Calibri"/>
                <a:cs typeface="Calibri"/>
                <a:sym typeface="Calibri"/>
              </a:rPr>
              <a:t>10</a:t>
            </a:r>
            <a:r>
              <a:rPr baseline="-25000" lang="en-IN" sz="2800">
                <a:solidFill>
                  <a:schemeClr val="dk1"/>
                </a:solidFill>
                <a:latin typeface="Calibri"/>
                <a:ea typeface="Calibri"/>
                <a:cs typeface="Calibri"/>
                <a:sym typeface="Calibri"/>
              </a:rPr>
              <a:t> </a:t>
            </a:r>
            <a:r>
              <a:rPr lang="en-IN" sz="2800">
                <a:solidFill>
                  <a:schemeClr val="dk1"/>
                </a:solidFill>
                <a:latin typeface="Calibri"/>
                <a:ea typeface="Calibri"/>
                <a:cs typeface="Calibri"/>
                <a:sym typeface="Calibri"/>
              </a:rPr>
              <a:t>from the scotopic threshold to the glare limit</a:t>
            </a:r>
            <a:endParaRPr/>
          </a:p>
          <a:p>
            <a:pPr indent="-514350" lvl="0" marL="514350" marR="0" rtl="0" algn="l">
              <a:spcBef>
                <a:spcPts val="0"/>
              </a:spcBef>
              <a:spcAft>
                <a:spcPts val="0"/>
              </a:spcAft>
              <a:buClr>
                <a:schemeClr val="dk1"/>
              </a:buClr>
              <a:buSzPts val="2800"/>
              <a:buFont typeface="Calibri"/>
              <a:buAutoNum type="arabicPeriod"/>
            </a:pPr>
            <a:r>
              <a:rPr lang="en-IN" sz="2800">
                <a:solidFill>
                  <a:schemeClr val="dk1"/>
                </a:solidFill>
                <a:latin typeface="Calibri"/>
                <a:ea typeface="Calibri"/>
                <a:cs typeface="Calibri"/>
                <a:sym typeface="Calibri"/>
              </a:rPr>
              <a:t>Subjective brightness is a logarithmic function of the light intensity incident on the eye.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Brightness Adaptation </a:t>
            </a:r>
            <a:endParaRPr/>
          </a:p>
        </p:txBody>
      </p:sp>
      <p:pic>
        <p:nvPicPr>
          <p:cNvPr id="435" name="Google Shape;435;p62"/>
          <p:cNvPicPr preferRelativeResize="0"/>
          <p:nvPr>
            <p:ph idx="1" type="body"/>
          </p:nvPr>
        </p:nvPicPr>
        <p:blipFill rotWithShape="1">
          <a:blip r:embed="rId3">
            <a:alphaModFix/>
          </a:blip>
          <a:srcRect b="0" l="0" r="0" t="0"/>
          <a:stretch/>
        </p:blipFill>
        <p:spPr>
          <a:xfrm>
            <a:off x="7333050" y="1199535"/>
            <a:ext cx="4145351" cy="4842491"/>
          </a:xfrm>
          <a:prstGeom prst="rect">
            <a:avLst/>
          </a:prstGeom>
          <a:noFill/>
          <a:ln>
            <a:noFill/>
          </a:ln>
        </p:spPr>
      </p:pic>
      <p:sp>
        <p:nvSpPr>
          <p:cNvPr id="436" name="Google Shape;436;p62"/>
          <p:cNvSpPr txBox="1"/>
          <p:nvPr/>
        </p:nvSpPr>
        <p:spPr>
          <a:xfrm>
            <a:off x="8318090" y="6042026"/>
            <a:ext cx="38739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Light intensity vs. subjective brightness</a:t>
            </a:r>
            <a:endParaRPr/>
          </a:p>
        </p:txBody>
      </p:sp>
      <p:sp>
        <p:nvSpPr>
          <p:cNvPr id="437" name="Google Shape;437;p62"/>
          <p:cNvSpPr txBox="1"/>
          <p:nvPr/>
        </p:nvSpPr>
        <p:spPr>
          <a:xfrm>
            <a:off x="629265" y="1376516"/>
            <a:ext cx="6579184" cy="553997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long solid curve shows the range of intensities to which the visual system can adapt</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transition from scotopic to photopic vision is gradual over the appx range from 0.001 to 0.01(–3 to –1 mL in the log scale) millilambert, as the double branches of the adaptation curve in this range shows.</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visual system cannot accomplish this range simultaneously</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Rather, It accomplishes this large variation by changing its overall sensitivity, a phenomenon known as </a:t>
            </a:r>
            <a:r>
              <a:rPr lang="en-IN" sz="2400">
                <a:solidFill>
                  <a:srgbClr val="C00000"/>
                </a:solidFill>
                <a:latin typeface="Calibri"/>
                <a:ea typeface="Calibri"/>
                <a:cs typeface="Calibri"/>
                <a:sym typeface="Calibri"/>
              </a:rPr>
              <a:t>brightness adaptation</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current sensitivity level of the visual system is called the </a:t>
            </a:r>
            <a:r>
              <a:rPr lang="en-IN" sz="2400">
                <a:solidFill>
                  <a:srgbClr val="C00000"/>
                </a:solidFill>
                <a:latin typeface="Calibri"/>
                <a:ea typeface="Calibri"/>
                <a:cs typeface="Calibri"/>
                <a:sym typeface="Calibri"/>
              </a:rPr>
              <a:t>brightness adaptation level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Brightness Adaptation </a:t>
            </a:r>
            <a:endParaRPr/>
          </a:p>
        </p:txBody>
      </p:sp>
      <p:sp>
        <p:nvSpPr>
          <p:cNvPr id="443" name="Google Shape;443;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The ability of the eye to discriminate between in light intensity at any specific adaptation level is also of considerable interest .</a:t>
            </a:r>
            <a:endParaRPr/>
          </a:p>
          <a:p>
            <a:pPr indent="-228600" lvl="0" marL="228600" rtl="0" algn="l">
              <a:lnSpc>
                <a:spcPct val="90000"/>
              </a:lnSpc>
              <a:spcBef>
                <a:spcPts val="1000"/>
              </a:spcBef>
              <a:spcAft>
                <a:spcPts val="0"/>
              </a:spcAft>
              <a:buClr>
                <a:schemeClr val="dk1"/>
              </a:buClr>
              <a:buSzPts val="2800"/>
              <a:buChar char="•"/>
            </a:pPr>
            <a:r>
              <a:rPr lang="en-IN"/>
              <a:t>A classic experiment used to determine the capability of the human visual system for brightness discrimination consists of having a subject look at a flat, uniformly illuminated area large enough to occupy the entire field of view.</a:t>
            </a:r>
            <a:endParaRPr/>
          </a:p>
          <a:p>
            <a:pPr indent="-228600" lvl="0" marL="228600" rtl="0" algn="l">
              <a:lnSpc>
                <a:spcPct val="90000"/>
              </a:lnSpc>
              <a:spcBef>
                <a:spcPts val="1000"/>
              </a:spcBef>
              <a:spcAft>
                <a:spcPts val="0"/>
              </a:spcAft>
              <a:buClr>
                <a:schemeClr val="dk1"/>
              </a:buClr>
              <a:buSzPts val="2800"/>
              <a:buChar char="•"/>
            </a:pPr>
            <a:r>
              <a:rPr lang="en-IN"/>
              <a:t>This area typically is a diffuser, such as opaque glass, that is illuminated from behind by a light source whose intensity, I, can be varied. To this field is added an increment of illumination, I, in the form of a short-duration flash that appears as a circle in the center of the uniformly illuminated field, as Fig. 2.5 shows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Brightness Adaptation </a:t>
            </a:r>
            <a:endParaRPr/>
          </a:p>
        </p:txBody>
      </p:sp>
      <p:sp>
        <p:nvSpPr>
          <p:cNvPr id="449" name="Google Shape;449;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The ability of the eye to discriminate between in light intensity at any specific adaptation level is also of considerable interest .</a:t>
            </a:r>
            <a:endParaRPr/>
          </a:p>
          <a:p>
            <a:pPr indent="-228600" lvl="0" marL="228600" rtl="0" algn="l">
              <a:lnSpc>
                <a:spcPct val="90000"/>
              </a:lnSpc>
              <a:spcBef>
                <a:spcPts val="1000"/>
              </a:spcBef>
              <a:spcAft>
                <a:spcPts val="0"/>
              </a:spcAft>
              <a:buClr>
                <a:schemeClr val="dk1"/>
              </a:buClr>
              <a:buSzPts val="2800"/>
              <a:buChar char="•"/>
            </a:pPr>
            <a:r>
              <a:rPr lang="en-IN"/>
              <a:t>Weber ratio (the experiment) ΔI</a:t>
            </a:r>
            <a:r>
              <a:rPr baseline="-25000" lang="en-IN"/>
              <a:t>c</a:t>
            </a:r>
            <a:r>
              <a:rPr lang="en-IN"/>
              <a:t> /I</a:t>
            </a:r>
            <a:endParaRPr/>
          </a:p>
          <a:p>
            <a:pPr indent="-228600" lvl="1" marL="685800" rtl="0" algn="l">
              <a:lnSpc>
                <a:spcPct val="90000"/>
              </a:lnSpc>
              <a:spcBef>
                <a:spcPts val="500"/>
              </a:spcBef>
              <a:spcAft>
                <a:spcPts val="0"/>
              </a:spcAft>
              <a:buClr>
                <a:schemeClr val="dk1"/>
              </a:buClr>
              <a:buSzPts val="2400"/>
              <a:buChar char="•"/>
            </a:pPr>
            <a:r>
              <a:rPr lang="en-IN"/>
              <a:t>I: the background illumination</a:t>
            </a:r>
            <a:endParaRPr/>
          </a:p>
          <a:p>
            <a:pPr indent="-228600" lvl="1" marL="685800" rtl="0" algn="l">
              <a:lnSpc>
                <a:spcPct val="90000"/>
              </a:lnSpc>
              <a:spcBef>
                <a:spcPts val="500"/>
              </a:spcBef>
              <a:spcAft>
                <a:spcPts val="0"/>
              </a:spcAft>
              <a:buClr>
                <a:schemeClr val="dk1"/>
              </a:buClr>
              <a:buSzPts val="2400"/>
              <a:buChar char="•"/>
            </a:pPr>
            <a:r>
              <a:rPr lang="en-IN"/>
              <a:t>ΔI c : the increment of illumination </a:t>
            </a:r>
            <a:endParaRPr/>
          </a:p>
          <a:p>
            <a:pPr indent="-228600" lvl="1" marL="685800" rtl="0" algn="l">
              <a:lnSpc>
                <a:spcPct val="90000"/>
              </a:lnSpc>
              <a:spcBef>
                <a:spcPts val="500"/>
              </a:spcBef>
              <a:spcAft>
                <a:spcPts val="0"/>
              </a:spcAft>
              <a:buClr>
                <a:schemeClr val="dk1"/>
              </a:buClr>
              <a:buSzPts val="2400"/>
              <a:buChar char="•"/>
            </a:pPr>
            <a:r>
              <a:rPr lang="en-IN"/>
              <a:t>Small Weber ratio indicates good discrimination </a:t>
            </a:r>
            <a:endParaRPr/>
          </a:p>
          <a:p>
            <a:pPr indent="-228600" lvl="1" marL="685800" rtl="0" algn="l">
              <a:lnSpc>
                <a:spcPct val="90000"/>
              </a:lnSpc>
              <a:spcBef>
                <a:spcPts val="500"/>
              </a:spcBef>
              <a:spcAft>
                <a:spcPts val="0"/>
              </a:spcAft>
              <a:buClr>
                <a:schemeClr val="dk1"/>
              </a:buClr>
              <a:buSzPts val="2400"/>
              <a:buChar char="•"/>
            </a:pPr>
            <a:r>
              <a:rPr lang="en-IN"/>
              <a:t>Larger Weber ratio indicates poor discrimination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50" name="Google Shape;450;p64"/>
          <p:cNvPicPr preferRelativeResize="0"/>
          <p:nvPr/>
        </p:nvPicPr>
        <p:blipFill rotWithShape="1">
          <a:blip r:embed="rId3">
            <a:alphaModFix/>
          </a:blip>
          <a:srcRect b="0" l="0" r="0" t="0"/>
          <a:stretch/>
        </p:blipFill>
        <p:spPr>
          <a:xfrm>
            <a:off x="7638589" y="2642573"/>
            <a:ext cx="3370148" cy="3436068"/>
          </a:xfrm>
          <a:prstGeom prst="rect">
            <a:avLst/>
          </a:prstGeom>
          <a:noFill/>
          <a:ln>
            <a:noFill/>
          </a:ln>
        </p:spPr>
      </p:pic>
      <p:sp>
        <p:nvSpPr>
          <p:cNvPr id="451" name="Google Shape;451;p64"/>
          <p:cNvSpPr txBox="1"/>
          <p:nvPr/>
        </p:nvSpPr>
        <p:spPr>
          <a:xfrm>
            <a:off x="1837765" y="5859981"/>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FIGURE 2.5 Basic experimental setup used to characterize brightness discrimination.</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Brightness Adaptation </a:t>
            </a:r>
            <a:endParaRPr/>
          </a:p>
        </p:txBody>
      </p:sp>
      <p:pic>
        <p:nvPicPr>
          <p:cNvPr id="457" name="Google Shape;457;p65"/>
          <p:cNvPicPr preferRelativeResize="0"/>
          <p:nvPr>
            <p:ph idx="1" type="body"/>
          </p:nvPr>
        </p:nvPicPr>
        <p:blipFill rotWithShape="1">
          <a:blip r:embed="rId3">
            <a:alphaModFix/>
          </a:blip>
          <a:srcRect b="0" l="0" r="0" t="0"/>
          <a:stretch/>
        </p:blipFill>
        <p:spPr>
          <a:xfrm>
            <a:off x="6341652" y="2023627"/>
            <a:ext cx="5172075" cy="3876675"/>
          </a:xfrm>
          <a:prstGeom prst="rect">
            <a:avLst/>
          </a:prstGeom>
          <a:noFill/>
          <a:ln>
            <a:noFill/>
          </a:ln>
        </p:spPr>
      </p:pic>
      <p:sp>
        <p:nvSpPr>
          <p:cNvPr id="458" name="Google Shape;458;p65"/>
          <p:cNvSpPr txBox="1"/>
          <p:nvPr/>
        </p:nvSpPr>
        <p:spPr>
          <a:xfrm>
            <a:off x="678273" y="1897626"/>
            <a:ext cx="5811017" cy="44319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Calibri"/>
                <a:ea typeface="Calibri"/>
                <a:cs typeface="Calibri"/>
                <a:sym typeface="Calibri"/>
              </a:rPr>
              <a:t>If ΔI is not bright enough, the subject says NO indicating no perceivable change.</a:t>
            </a:r>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As ΔI gets stronger, the subject may give a positive response indicating a perceivable change.</a:t>
            </a:r>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Finally when ΔI is strong enough, the subject will give a response of yes all the time.</a:t>
            </a:r>
            <a:endParaRPr/>
          </a:p>
          <a:p>
            <a:pPr indent="0" lvl="0" marL="0" marR="0" rtl="0" algn="l">
              <a:spcBef>
                <a:spcPts val="0"/>
              </a:spcBef>
              <a:spcAft>
                <a:spcPts val="0"/>
              </a:spcAft>
              <a:buNone/>
            </a:pPr>
            <a:r>
              <a:rPr lang="en-IN" sz="2400">
                <a:solidFill>
                  <a:schemeClr val="dk1"/>
                </a:solidFill>
                <a:latin typeface="Calibri"/>
                <a:ea typeface="Calibri"/>
                <a:cs typeface="Calibri"/>
                <a:sym typeface="Calibri"/>
              </a:rPr>
              <a:t>The quantity ΔI</a:t>
            </a:r>
            <a:r>
              <a:rPr baseline="-25000" lang="en-IN" sz="2400">
                <a:solidFill>
                  <a:schemeClr val="dk1"/>
                </a:solidFill>
                <a:latin typeface="Calibri"/>
                <a:ea typeface="Calibri"/>
                <a:cs typeface="Calibri"/>
                <a:sym typeface="Calibri"/>
              </a:rPr>
              <a:t>c</a:t>
            </a:r>
            <a:r>
              <a:rPr lang="en-IN" sz="2400">
                <a:solidFill>
                  <a:schemeClr val="dk1"/>
                </a:solidFill>
                <a:latin typeface="Calibri"/>
                <a:ea typeface="Calibri"/>
                <a:cs typeface="Calibri"/>
                <a:sym typeface="Calibri"/>
              </a:rPr>
              <a:t>/I, where Δi</a:t>
            </a:r>
            <a:r>
              <a:rPr baseline="-25000" lang="en-IN" sz="2400">
                <a:solidFill>
                  <a:schemeClr val="dk1"/>
                </a:solidFill>
                <a:latin typeface="Calibri"/>
                <a:ea typeface="Calibri"/>
                <a:cs typeface="Calibri"/>
                <a:sym typeface="Calibri"/>
              </a:rPr>
              <a:t>c </a:t>
            </a:r>
            <a:r>
              <a:rPr lang="en-IN" sz="2400">
                <a:solidFill>
                  <a:schemeClr val="dk1"/>
                </a:solidFill>
                <a:latin typeface="Calibri"/>
                <a:ea typeface="Calibri"/>
                <a:cs typeface="Calibri"/>
                <a:sym typeface="Calibri"/>
              </a:rPr>
              <a:t>is the increment of illumination discriminable </a:t>
            </a:r>
            <a:r>
              <a:rPr lang="en-IN" sz="2400">
                <a:solidFill>
                  <a:srgbClr val="FF0000"/>
                </a:solidFill>
                <a:latin typeface="Calibri"/>
                <a:ea typeface="Calibri"/>
                <a:cs typeface="Calibri"/>
                <a:sym typeface="Calibri"/>
              </a:rPr>
              <a:t>50</a:t>
            </a:r>
            <a:r>
              <a:rPr i="1" lang="en-IN" sz="2400">
                <a:solidFill>
                  <a:srgbClr val="FF0000"/>
                </a:solidFill>
                <a:latin typeface="Calibri"/>
                <a:ea typeface="Calibri"/>
                <a:cs typeface="Calibri"/>
                <a:sym typeface="Calibri"/>
              </a:rPr>
              <a:t>% of the time with background illumination I, is called the Weber Ration.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Sensing and Acquisition</a:t>
            </a:r>
            <a:endParaRPr/>
          </a:p>
        </p:txBody>
      </p:sp>
      <p:sp>
        <p:nvSpPr>
          <p:cNvPr id="464" name="Google Shape;464;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Most of the images are generated by combination of an “</a:t>
            </a:r>
            <a:r>
              <a:rPr lang="en-IN">
                <a:solidFill>
                  <a:srgbClr val="FF0000"/>
                </a:solidFill>
              </a:rPr>
              <a:t>illumination</a:t>
            </a:r>
            <a:r>
              <a:rPr lang="en-IN"/>
              <a:t>” source and the reflection and absorption of energy from that source by the element of the “</a:t>
            </a:r>
            <a:r>
              <a:rPr lang="en-IN">
                <a:solidFill>
                  <a:srgbClr val="FF0000"/>
                </a:solidFill>
              </a:rPr>
              <a:t>scene</a:t>
            </a:r>
            <a:r>
              <a:rPr lang="en-IN"/>
              <a:t>” being imaged.</a:t>
            </a:r>
            <a:endParaRPr/>
          </a:p>
          <a:p>
            <a:pPr indent="-228600" lvl="0" marL="228600" rtl="0" algn="l">
              <a:lnSpc>
                <a:spcPct val="90000"/>
              </a:lnSpc>
              <a:spcBef>
                <a:spcPts val="1000"/>
              </a:spcBef>
              <a:spcAft>
                <a:spcPts val="0"/>
              </a:spcAft>
              <a:buClr>
                <a:schemeClr val="dk1"/>
              </a:buClr>
              <a:buSzPts val="2800"/>
              <a:buChar char="•"/>
            </a:pPr>
            <a:r>
              <a:rPr lang="en-IN"/>
              <a:t>The </a:t>
            </a:r>
            <a:r>
              <a:rPr i="1" lang="en-IN"/>
              <a:t>illumination</a:t>
            </a:r>
            <a:r>
              <a:rPr lang="en-IN"/>
              <a:t> may originate from a source of electromagnetic energy such as radar, infrared, or X- ray system, or a less traditional source such as ultrasound.</a:t>
            </a:r>
            <a:endParaRPr/>
          </a:p>
          <a:p>
            <a:pPr indent="-228600" lvl="0" marL="228600" rtl="0" algn="l">
              <a:lnSpc>
                <a:spcPct val="90000"/>
              </a:lnSpc>
              <a:spcBef>
                <a:spcPts val="1000"/>
              </a:spcBef>
              <a:spcAft>
                <a:spcPts val="0"/>
              </a:spcAft>
              <a:buClr>
                <a:schemeClr val="dk1"/>
              </a:buClr>
              <a:buSzPts val="2800"/>
              <a:buChar char="•"/>
            </a:pPr>
            <a:r>
              <a:rPr lang="en-IN"/>
              <a:t>Similarly the </a:t>
            </a:r>
            <a:r>
              <a:rPr i="1" lang="en-IN"/>
              <a:t>scene</a:t>
            </a:r>
            <a:r>
              <a:rPr lang="en-IN"/>
              <a:t> objects can also be molecules, buried rock formation, or a human brain.</a:t>
            </a:r>
            <a:endParaRPr/>
          </a:p>
          <a:p>
            <a:pPr indent="-228600" lvl="0" marL="228600" rtl="0" algn="l">
              <a:lnSpc>
                <a:spcPct val="90000"/>
              </a:lnSpc>
              <a:spcBef>
                <a:spcPts val="1000"/>
              </a:spcBef>
              <a:spcAft>
                <a:spcPts val="0"/>
              </a:spcAft>
              <a:buClr>
                <a:schemeClr val="dk1"/>
              </a:buClr>
              <a:buSzPts val="2800"/>
              <a:buChar char="•"/>
            </a:pPr>
            <a:r>
              <a:rPr lang="en-IN"/>
              <a:t>Depending upon the nature of the source, illumination energy is reflected from or transmitted through objects.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lang="en-IN">
                <a:solidFill>
                  <a:srgbClr val="C00000"/>
                </a:solidFill>
              </a:rPr>
              <a:t>Image Processing Techniques for Human Perception</a:t>
            </a:r>
            <a:endParaRPr/>
          </a:p>
        </p:txBody>
      </p:sp>
      <p:sp>
        <p:nvSpPr>
          <p:cNvPr id="115" name="Google Shape;115;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lang="en-IN" sz="3600"/>
              <a:t>These methods enhance the pictorial information for human interpretation and analysis</a:t>
            </a:r>
            <a:endParaRPr/>
          </a:p>
          <a:p>
            <a:pPr indent="0" lvl="0" marL="0" rtl="0" algn="l">
              <a:lnSpc>
                <a:spcPct val="90000"/>
              </a:lnSpc>
              <a:spcBef>
                <a:spcPts val="1000"/>
              </a:spcBef>
              <a:spcAft>
                <a:spcPts val="0"/>
              </a:spcAft>
              <a:buClr>
                <a:srgbClr val="0070C0"/>
              </a:buClr>
              <a:buSzPct val="100000"/>
              <a:buNone/>
            </a:pPr>
            <a:r>
              <a:rPr lang="en-IN" sz="3600">
                <a:solidFill>
                  <a:srgbClr val="0070C0"/>
                </a:solidFill>
              </a:rPr>
              <a:t>Typical Applications-</a:t>
            </a:r>
            <a:endParaRPr/>
          </a:p>
          <a:p>
            <a:pPr indent="-228600" lvl="1" marL="685800" rtl="0" algn="l">
              <a:lnSpc>
                <a:spcPct val="90000"/>
              </a:lnSpc>
              <a:spcBef>
                <a:spcPts val="500"/>
              </a:spcBef>
              <a:spcAft>
                <a:spcPts val="0"/>
              </a:spcAft>
              <a:buClr>
                <a:schemeClr val="dk1"/>
              </a:buClr>
              <a:buSzPct val="100000"/>
              <a:buChar char="•"/>
            </a:pPr>
            <a:r>
              <a:rPr lang="en-IN" sz="3200"/>
              <a:t>Noise Filtering</a:t>
            </a:r>
            <a:endParaRPr/>
          </a:p>
          <a:p>
            <a:pPr indent="-228600" lvl="1" marL="685800" rtl="0" algn="l">
              <a:lnSpc>
                <a:spcPct val="90000"/>
              </a:lnSpc>
              <a:spcBef>
                <a:spcPts val="500"/>
              </a:spcBef>
              <a:spcAft>
                <a:spcPts val="0"/>
              </a:spcAft>
              <a:buClr>
                <a:schemeClr val="dk1"/>
              </a:buClr>
              <a:buSzPct val="100000"/>
              <a:buChar char="•"/>
            </a:pPr>
            <a:r>
              <a:rPr lang="en-IN" sz="3200"/>
              <a:t>Content enhancement</a:t>
            </a:r>
            <a:endParaRPr/>
          </a:p>
          <a:p>
            <a:pPr indent="-228600" lvl="2" marL="1143000" rtl="0" algn="l">
              <a:lnSpc>
                <a:spcPct val="90000"/>
              </a:lnSpc>
              <a:spcBef>
                <a:spcPts val="500"/>
              </a:spcBef>
              <a:spcAft>
                <a:spcPts val="0"/>
              </a:spcAft>
              <a:buClr>
                <a:schemeClr val="dk1"/>
              </a:buClr>
              <a:buSzPct val="100000"/>
              <a:buChar char="•"/>
            </a:pPr>
            <a:r>
              <a:rPr lang="en-IN" sz="2800"/>
              <a:t>Contrast enhancement </a:t>
            </a:r>
            <a:endParaRPr/>
          </a:p>
          <a:p>
            <a:pPr indent="-228600" lvl="2" marL="1143000" rtl="0" algn="l">
              <a:lnSpc>
                <a:spcPct val="90000"/>
              </a:lnSpc>
              <a:spcBef>
                <a:spcPts val="500"/>
              </a:spcBef>
              <a:spcAft>
                <a:spcPts val="0"/>
              </a:spcAft>
              <a:buClr>
                <a:schemeClr val="dk1"/>
              </a:buClr>
              <a:buSzPct val="100000"/>
              <a:buChar char="•"/>
            </a:pPr>
            <a:r>
              <a:rPr lang="en-IN" sz="2800"/>
              <a:t>Deblurring – may be due to the camara setting is not proper or the lens is not focused properly or image is taken from moving car</a:t>
            </a:r>
            <a:endParaRPr/>
          </a:p>
          <a:p>
            <a:pPr indent="-228600" lvl="1" marL="685800" rtl="0" algn="l">
              <a:lnSpc>
                <a:spcPct val="90000"/>
              </a:lnSpc>
              <a:spcBef>
                <a:spcPts val="500"/>
              </a:spcBef>
              <a:spcAft>
                <a:spcPts val="0"/>
              </a:spcAft>
              <a:buClr>
                <a:schemeClr val="dk1"/>
              </a:buClr>
              <a:buSzPct val="100000"/>
              <a:buChar char="•"/>
            </a:pPr>
            <a:r>
              <a:rPr lang="en-IN" sz="3200"/>
              <a:t>Remote Sensing – aerial images (images taken from satellite)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503902" y="1200867"/>
            <a:ext cx="3635477" cy="47968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IN" sz="2800"/>
              <a:t>Figure shows the three principal sensor arrangements used to transform illumination energy into  digital images</a:t>
            </a:r>
            <a:endParaRPr/>
          </a:p>
        </p:txBody>
      </p:sp>
      <p:sp>
        <p:nvSpPr>
          <p:cNvPr id="470" name="Google Shape;470;p67"/>
          <p:cNvSpPr txBox="1"/>
          <p:nvPr/>
        </p:nvSpPr>
        <p:spPr>
          <a:xfrm>
            <a:off x="412375" y="250122"/>
            <a:ext cx="445459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chemeClr val="dk1"/>
                </a:solidFill>
                <a:latin typeface="Calibri"/>
                <a:ea typeface="Calibri"/>
                <a:cs typeface="Calibri"/>
                <a:sym typeface="Calibri"/>
              </a:rPr>
              <a:t>Types of Image Sensors</a:t>
            </a:r>
            <a:endParaRPr/>
          </a:p>
        </p:txBody>
      </p:sp>
      <p:pic>
        <p:nvPicPr>
          <p:cNvPr id="471" name="Google Shape;471;p67"/>
          <p:cNvPicPr preferRelativeResize="0"/>
          <p:nvPr/>
        </p:nvPicPr>
        <p:blipFill rotWithShape="1">
          <a:blip r:embed="rId3">
            <a:alphaModFix/>
          </a:blip>
          <a:srcRect b="0" l="0" r="0" t="0"/>
          <a:stretch/>
        </p:blipFill>
        <p:spPr>
          <a:xfrm>
            <a:off x="4333176" y="977516"/>
            <a:ext cx="6019800" cy="5243512"/>
          </a:xfrm>
          <a:prstGeom prst="rect">
            <a:avLst/>
          </a:prstGeom>
          <a:noFill/>
          <a:ln>
            <a:noFill/>
          </a:ln>
        </p:spPr>
      </p:pic>
      <p:cxnSp>
        <p:nvCxnSpPr>
          <p:cNvPr id="472" name="Google Shape;472;p67"/>
          <p:cNvCxnSpPr/>
          <p:nvPr/>
        </p:nvCxnSpPr>
        <p:spPr>
          <a:xfrm flipH="1">
            <a:off x="7707406" y="1185127"/>
            <a:ext cx="1752600" cy="381000"/>
          </a:xfrm>
          <a:prstGeom prst="straightConnector1">
            <a:avLst/>
          </a:prstGeom>
          <a:noFill/>
          <a:ln cap="flat" cmpd="sng" w="9525">
            <a:solidFill>
              <a:schemeClr val="dk1"/>
            </a:solidFill>
            <a:prstDash val="solid"/>
            <a:round/>
            <a:headEnd len="med" w="med" type="none"/>
            <a:tailEnd len="med" w="med" type="triangle"/>
          </a:ln>
        </p:spPr>
      </p:cxnSp>
      <p:sp>
        <p:nvSpPr>
          <p:cNvPr id="473" name="Google Shape;473;p67"/>
          <p:cNvSpPr txBox="1"/>
          <p:nvPr/>
        </p:nvSpPr>
        <p:spPr>
          <a:xfrm>
            <a:off x="9460006" y="956527"/>
            <a:ext cx="2209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Single Sensor</a:t>
            </a:r>
            <a:endParaRPr/>
          </a:p>
        </p:txBody>
      </p:sp>
      <p:cxnSp>
        <p:nvCxnSpPr>
          <p:cNvPr id="474" name="Google Shape;474;p67"/>
          <p:cNvCxnSpPr/>
          <p:nvPr/>
        </p:nvCxnSpPr>
        <p:spPr>
          <a:xfrm rot="10800000">
            <a:off x="10537919" y="2964714"/>
            <a:ext cx="674687" cy="228600"/>
          </a:xfrm>
          <a:prstGeom prst="straightConnector1">
            <a:avLst/>
          </a:prstGeom>
          <a:noFill/>
          <a:ln cap="flat" cmpd="sng" w="9525">
            <a:solidFill>
              <a:schemeClr val="dk1"/>
            </a:solidFill>
            <a:prstDash val="solid"/>
            <a:round/>
            <a:headEnd len="med" w="med" type="none"/>
            <a:tailEnd len="med" w="med" type="triangle"/>
          </a:ln>
        </p:spPr>
      </p:cxnSp>
      <p:sp>
        <p:nvSpPr>
          <p:cNvPr id="475" name="Google Shape;475;p67"/>
          <p:cNvSpPr txBox="1"/>
          <p:nvPr/>
        </p:nvSpPr>
        <p:spPr>
          <a:xfrm>
            <a:off x="10907806" y="3166327"/>
            <a:ext cx="2209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Line Sensor</a:t>
            </a:r>
            <a:endParaRPr/>
          </a:p>
        </p:txBody>
      </p:sp>
      <p:cxnSp>
        <p:nvCxnSpPr>
          <p:cNvPr id="476" name="Google Shape;476;p67"/>
          <p:cNvCxnSpPr/>
          <p:nvPr/>
        </p:nvCxnSpPr>
        <p:spPr>
          <a:xfrm flipH="1">
            <a:off x="9460006" y="4283927"/>
            <a:ext cx="685800" cy="863600"/>
          </a:xfrm>
          <a:prstGeom prst="straightConnector1">
            <a:avLst/>
          </a:prstGeom>
          <a:noFill/>
          <a:ln cap="flat" cmpd="sng" w="9525">
            <a:solidFill>
              <a:schemeClr val="dk1"/>
            </a:solidFill>
            <a:prstDash val="solid"/>
            <a:round/>
            <a:headEnd len="med" w="med" type="none"/>
            <a:tailEnd len="med" w="med" type="triangle"/>
          </a:ln>
        </p:spPr>
      </p:cxnSp>
      <p:sp>
        <p:nvSpPr>
          <p:cNvPr id="477" name="Google Shape;477;p67"/>
          <p:cNvSpPr txBox="1"/>
          <p:nvPr/>
        </p:nvSpPr>
        <p:spPr>
          <a:xfrm>
            <a:off x="9509219" y="3915627"/>
            <a:ext cx="1703387"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Array Sensor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Sensing and Acquisition</a:t>
            </a:r>
            <a:endParaRPr/>
          </a:p>
        </p:txBody>
      </p:sp>
      <p:sp>
        <p:nvSpPr>
          <p:cNvPr id="483" name="Google Shape;483;p68"/>
          <p:cNvSpPr txBox="1"/>
          <p:nvPr/>
        </p:nvSpPr>
        <p:spPr>
          <a:xfrm>
            <a:off x="838200" y="1592825"/>
            <a:ext cx="4504765"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Incoming energy is transformed into voltage by the combination of input electrical power and sensor that is responsive to the particular type of energy being detected.</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 The output voltage wave form is the response of the sensors </a:t>
            </a:r>
            <a:endParaRPr sz="2400">
              <a:solidFill>
                <a:schemeClr val="dk1"/>
              </a:solidFill>
              <a:latin typeface="Calibri"/>
              <a:ea typeface="Calibri"/>
              <a:cs typeface="Calibri"/>
              <a:sym typeface="Calibri"/>
            </a:endParaRPr>
          </a:p>
        </p:txBody>
      </p:sp>
      <p:pic>
        <p:nvPicPr>
          <p:cNvPr id="484" name="Google Shape;484;p68"/>
          <p:cNvPicPr preferRelativeResize="0"/>
          <p:nvPr/>
        </p:nvPicPr>
        <p:blipFill rotWithShape="1">
          <a:blip r:embed="rId3">
            <a:alphaModFix/>
          </a:blip>
          <a:srcRect b="67354" l="18761" r="23327" t="0"/>
          <a:stretch/>
        </p:blipFill>
        <p:spPr>
          <a:xfrm>
            <a:off x="6453840" y="1780624"/>
            <a:ext cx="5245100" cy="2574925"/>
          </a:xfrm>
          <a:prstGeom prst="rect">
            <a:avLst/>
          </a:prstGeom>
          <a:noFill/>
          <a:ln>
            <a:noFill/>
          </a:ln>
        </p:spPr>
      </p:pic>
      <p:sp>
        <p:nvSpPr>
          <p:cNvPr id="485" name="Google Shape;485;p68"/>
          <p:cNvSpPr txBox="1"/>
          <p:nvPr/>
        </p:nvSpPr>
        <p:spPr>
          <a:xfrm>
            <a:off x="6453840" y="4488627"/>
            <a:ext cx="52451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N" sz="1800">
                <a:solidFill>
                  <a:schemeClr val="dk1"/>
                </a:solidFill>
                <a:latin typeface="Calibri"/>
                <a:ea typeface="Calibri"/>
                <a:cs typeface="Calibri"/>
                <a:sym typeface="Calibri"/>
              </a:rPr>
              <a:t>The images are generated by the combination of an </a:t>
            </a:r>
            <a:r>
              <a:rPr b="0" i="1" lang="en-IN" sz="1800">
                <a:solidFill>
                  <a:srgbClr val="FF0000"/>
                </a:solidFill>
                <a:latin typeface="Calibri"/>
                <a:ea typeface="Calibri"/>
                <a:cs typeface="Calibri"/>
                <a:sym typeface="Calibri"/>
              </a:rPr>
              <a:t>illumination</a:t>
            </a:r>
            <a:r>
              <a:rPr b="0" lang="en-IN" sz="1800">
                <a:solidFill>
                  <a:srgbClr val="FF0000"/>
                </a:solidFill>
                <a:latin typeface="Calibri"/>
                <a:ea typeface="Calibri"/>
                <a:cs typeface="Calibri"/>
                <a:sym typeface="Calibri"/>
              </a:rPr>
              <a:t> </a:t>
            </a:r>
            <a:r>
              <a:rPr b="0" i="1" lang="en-IN" sz="1800">
                <a:solidFill>
                  <a:srgbClr val="FF0000"/>
                </a:solidFill>
                <a:latin typeface="Calibri"/>
                <a:ea typeface="Calibri"/>
                <a:cs typeface="Calibri"/>
                <a:sym typeface="Calibri"/>
              </a:rPr>
              <a:t>source</a:t>
            </a:r>
            <a:r>
              <a:rPr b="0" lang="en-IN" sz="1800">
                <a:solidFill>
                  <a:srgbClr val="000099"/>
                </a:solidFill>
                <a:latin typeface="Calibri"/>
                <a:ea typeface="Calibri"/>
                <a:cs typeface="Calibri"/>
                <a:sym typeface="Calibri"/>
              </a:rPr>
              <a:t> </a:t>
            </a:r>
            <a:r>
              <a:rPr b="0" lang="en-IN" sz="1800">
                <a:solidFill>
                  <a:schemeClr val="dk1"/>
                </a:solidFill>
                <a:latin typeface="Calibri"/>
                <a:ea typeface="Calibri"/>
                <a:cs typeface="Calibri"/>
                <a:sym typeface="Calibri"/>
              </a:rPr>
              <a:t>and the reflection or absorption of energy from that source by the elements of the </a:t>
            </a:r>
            <a:r>
              <a:rPr b="0" i="1" lang="en-IN" sz="1800">
                <a:solidFill>
                  <a:srgbClr val="FF0000"/>
                </a:solidFill>
                <a:latin typeface="Calibri"/>
                <a:ea typeface="Calibri"/>
                <a:cs typeface="Calibri"/>
                <a:sym typeface="Calibri"/>
              </a:rPr>
              <a:t>scene</a:t>
            </a:r>
            <a:r>
              <a:rPr b="0" lang="en-IN" sz="1800">
                <a:solidFill>
                  <a:srgbClr val="FF0000"/>
                </a:solidFill>
                <a:latin typeface="Calibri"/>
                <a:ea typeface="Calibri"/>
                <a:cs typeface="Calibri"/>
                <a:sym typeface="Calibri"/>
              </a:rPr>
              <a:t> </a:t>
            </a:r>
            <a:r>
              <a:rPr b="0" lang="en-IN" sz="1800">
                <a:solidFill>
                  <a:schemeClr val="dk1"/>
                </a:solidFill>
                <a:latin typeface="Calibri"/>
                <a:ea typeface="Calibri"/>
                <a:cs typeface="Calibri"/>
                <a:sym typeface="Calibri"/>
              </a:rPr>
              <a:t>being imaged.</a:t>
            </a:r>
            <a:endParaRPr/>
          </a:p>
          <a:p>
            <a:pPr indent="0" lvl="0" marL="0" marR="0" rtl="0" algn="l">
              <a:spcBef>
                <a:spcPts val="900"/>
              </a:spcBef>
              <a:spcAft>
                <a:spcPts val="0"/>
              </a:spcAft>
              <a:buNone/>
            </a:pPr>
            <a:r>
              <a:rPr b="0" i="1" lang="en-IN" sz="1800">
                <a:solidFill>
                  <a:srgbClr val="FF0000"/>
                </a:solidFill>
                <a:latin typeface="Calibri"/>
                <a:ea typeface="Calibri"/>
                <a:cs typeface="Calibri"/>
                <a:sym typeface="Calibri"/>
              </a:rPr>
              <a:t>Imaging sensors</a:t>
            </a:r>
            <a:r>
              <a:rPr b="0" lang="en-IN" sz="1800">
                <a:solidFill>
                  <a:srgbClr val="FF0000"/>
                </a:solidFill>
                <a:latin typeface="Calibri"/>
                <a:ea typeface="Calibri"/>
                <a:cs typeface="Calibri"/>
                <a:sym typeface="Calibri"/>
              </a:rPr>
              <a:t> </a:t>
            </a:r>
            <a:r>
              <a:rPr b="0" lang="en-IN" sz="1800">
                <a:solidFill>
                  <a:schemeClr val="dk1"/>
                </a:solidFill>
                <a:latin typeface="Calibri"/>
                <a:ea typeface="Calibri"/>
                <a:cs typeface="Calibri"/>
                <a:sym typeface="Calibri"/>
              </a:rPr>
              <a:t>are used to transform the</a:t>
            </a:r>
            <a:r>
              <a:rPr b="0" lang="en-IN" sz="1800">
                <a:solidFill>
                  <a:srgbClr val="000099"/>
                </a:solidFill>
                <a:latin typeface="Calibri"/>
                <a:ea typeface="Calibri"/>
                <a:cs typeface="Calibri"/>
                <a:sym typeface="Calibri"/>
              </a:rPr>
              <a:t> </a:t>
            </a:r>
            <a:r>
              <a:rPr b="0" i="1" lang="en-IN" sz="1800">
                <a:solidFill>
                  <a:srgbClr val="FF0000"/>
                </a:solidFill>
                <a:latin typeface="Calibri"/>
                <a:ea typeface="Calibri"/>
                <a:cs typeface="Calibri"/>
                <a:sym typeface="Calibri"/>
              </a:rPr>
              <a:t>illumination energy</a:t>
            </a:r>
            <a:r>
              <a:rPr b="0" lang="en-IN" sz="1800">
                <a:solidFill>
                  <a:srgbClr val="FF0000"/>
                </a:solidFill>
                <a:latin typeface="Calibri"/>
                <a:ea typeface="Calibri"/>
                <a:cs typeface="Calibri"/>
                <a:sym typeface="Calibri"/>
              </a:rPr>
              <a:t> </a:t>
            </a:r>
            <a:r>
              <a:rPr b="0" lang="en-IN" sz="1800">
                <a:solidFill>
                  <a:schemeClr val="dk1"/>
                </a:solidFill>
                <a:latin typeface="Calibri"/>
                <a:ea typeface="Calibri"/>
                <a:cs typeface="Calibri"/>
                <a:sym typeface="Calibri"/>
              </a:rPr>
              <a:t>into digital images. </a:t>
            </a:r>
            <a:endParaRPr/>
          </a:p>
          <a:p>
            <a:pPr indent="0" lvl="0" marL="0" marR="0" rtl="0" algn="l">
              <a:spcBef>
                <a:spcPts val="900"/>
              </a:spcBef>
              <a:spcAft>
                <a:spcPts val="0"/>
              </a:spcAft>
              <a:buNone/>
            </a:pPr>
            <a:r>
              <a:t/>
            </a:r>
            <a:endParaRPr b="0"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Acquisition using a single sensor</a:t>
            </a:r>
            <a:endParaRPr/>
          </a:p>
        </p:txBody>
      </p:sp>
      <p:sp>
        <p:nvSpPr>
          <p:cNvPr id="491" name="Google Shape;491;p69"/>
          <p:cNvSpPr txBox="1"/>
          <p:nvPr>
            <p:ph idx="1" type="body"/>
          </p:nvPr>
        </p:nvSpPr>
        <p:spPr>
          <a:xfrm>
            <a:off x="838200" y="1825625"/>
            <a:ext cx="5513439"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Most familiar sensor of this type is photodiode, which is constructed of silicon material and its output voltage waveform is proportional to light.</a:t>
            </a:r>
            <a:endParaRPr/>
          </a:p>
          <a:p>
            <a:pPr indent="-228600" lvl="0" marL="228600" rtl="0" algn="l">
              <a:lnSpc>
                <a:spcPct val="90000"/>
              </a:lnSpc>
              <a:spcBef>
                <a:spcPts val="1000"/>
              </a:spcBef>
              <a:spcAft>
                <a:spcPts val="0"/>
              </a:spcAft>
              <a:buClr>
                <a:schemeClr val="dk1"/>
              </a:buClr>
              <a:buSzPts val="2800"/>
              <a:buChar char="•"/>
            </a:pPr>
            <a:r>
              <a:rPr lang="en-IN"/>
              <a:t>The use of a filter in front of a sensor improves selectivity.</a:t>
            </a:r>
            <a:endParaRPr/>
          </a:p>
          <a:p>
            <a:pPr indent="-228600" lvl="0" marL="228600" rtl="0" algn="l">
              <a:lnSpc>
                <a:spcPct val="90000"/>
              </a:lnSpc>
              <a:spcBef>
                <a:spcPts val="1000"/>
              </a:spcBef>
              <a:spcAft>
                <a:spcPts val="0"/>
              </a:spcAft>
              <a:buClr>
                <a:schemeClr val="dk1"/>
              </a:buClr>
              <a:buSzPts val="2800"/>
              <a:buChar char="•"/>
            </a:pPr>
            <a:r>
              <a:rPr lang="en-IN"/>
              <a:t>For example, a green (pass) filter in front of a light sensor favours light in the green band of the color spectrum.  </a:t>
            </a:r>
            <a:endParaRPr/>
          </a:p>
        </p:txBody>
      </p:sp>
      <p:pic>
        <p:nvPicPr>
          <p:cNvPr id="492" name="Google Shape;492;p69"/>
          <p:cNvPicPr preferRelativeResize="0"/>
          <p:nvPr/>
        </p:nvPicPr>
        <p:blipFill rotWithShape="1">
          <a:blip r:embed="rId3">
            <a:alphaModFix/>
          </a:blip>
          <a:srcRect b="0" l="0" r="0" t="0"/>
          <a:stretch/>
        </p:blipFill>
        <p:spPr>
          <a:xfrm>
            <a:off x="6508954" y="1825625"/>
            <a:ext cx="5314029" cy="29883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Image Acquisition using a single sensor</a:t>
            </a:r>
            <a:endParaRPr/>
          </a:p>
        </p:txBody>
      </p:sp>
      <p:sp>
        <p:nvSpPr>
          <p:cNvPr id="498" name="Google Shape;498;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000000"/>
              </a:buClr>
              <a:buSzPct val="100000"/>
              <a:buChar char="•"/>
            </a:pPr>
            <a:r>
              <a:rPr b="0" i="0" lang="en-IN" sz="3200" u="none" strike="noStrike">
                <a:solidFill>
                  <a:srgbClr val="000000"/>
                </a:solidFill>
              </a:rPr>
              <a:t>In order to generate a 2-D image using a single sensor, there have to be relative displacements in both the x- and y-directions between the sensor and the area to be imaged. </a:t>
            </a:r>
            <a:endParaRPr/>
          </a:p>
          <a:p>
            <a:pPr indent="-228600" lvl="0" marL="228600" rtl="0" algn="l">
              <a:lnSpc>
                <a:spcPct val="90000"/>
              </a:lnSpc>
              <a:spcBef>
                <a:spcPts val="1000"/>
              </a:spcBef>
              <a:spcAft>
                <a:spcPts val="0"/>
              </a:spcAft>
              <a:buClr>
                <a:srgbClr val="000000"/>
              </a:buClr>
              <a:buSzPct val="100000"/>
              <a:buChar char="•"/>
            </a:pPr>
            <a:r>
              <a:rPr b="0" i="0" lang="en-IN" sz="3200" u="none" strike="noStrike">
                <a:solidFill>
                  <a:srgbClr val="000000"/>
                </a:solidFill>
              </a:rPr>
              <a:t>An arrangement used in high precision scanning, where a film negative is mounted onto a drum whose mechanical rotation provides displacement in one dimension. </a:t>
            </a:r>
            <a:endParaRPr sz="3200">
              <a:solidFill>
                <a:srgbClr val="000000"/>
              </a:solidFill>
            </a:endParaRPr>
          </a:p>
          <a:p>
            <a:pPr indent="-228600" lvl="0" marL="228600" rtl="0" algn="l">
              <a:lnSpc>
                <a:spcPct val="90000"/>
              </a:lnSpc>
              <a:spcBef>
                <a:spcPts val="1000"/>
              </a:spcBef>
              <a:spcAft>
                <a:spcPts val="0"/>
              </a:spcAft>
              <a:buClr>
                <a:srgbClr val="000000"/>
              </a:buClr>
              <a:buSzPct val="100000"/>
              <a:buChar char="•"/>
            </a:pPr>
            <a:r>
              <a:rPr b="0" i="0" lang="en-IN" sz="3200" u="none" strike="noStrike">
                <a:solidFill>
                  <a:srgbClr val="000000"/>
                </a:solidFill>
              </a:rPr>
              <a:t>The single sensor is mounted on a lead screw that provides motion in the perpendicular direction. Since mechanical motion can be controlled with high precision, this method is an inexpensive (but slow) way to obtain high-resolution images. </a:t>
            </a:r>
            <a:endParaRPr sz="4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000"/>
              <a:buFont typeface="Calibri"/>
              <a:buNone/>
            </a:pPr>
            <a:r>
              <a:rPr i="0" lang="en-IN" sz="4000" u="none" strike="noStrike">
                <a:solidFill>
                  <a:srgbClr val="000000"/>
                </a:solidFill>
                <a:latin typeface="Calibri"/>
                <a:ea typeface="Calibri"/>
                <a:cs typeface="Calibri"/>
                <a:sym typeface="Calibri"/>
              </a:rPr>
              <a:t>Image Acquisition using Sensor Strips </a:t>
            </a:r>
            <a:endParaRPr sz="8000">
              <a:latin typeface="Calibri"/>
              <a:ea typeface="Calibri"/>
              <a:cs typeface="Calibri"/>
              <a:sym typeface="Calibri"/>
            </a:endParaRPr>
          </a:p>
        </p:txBody>
      </p:sp>
      <p:pic>
        <p:nvPicPr>
          <p:cNvPr id="504" name="Google Shape;504;p71"/>
          <p:cNvPicPr preferRelativeResize="0"/>
          <p:nvPr>
            <p:ph idx="1" type="body"/>
          </p:nvPr>
        </p:nvPicPr>
        <p:blipFill rotWithShape="1">
          <a:blip r:embed="rId3">
            <a:alphaModFix/>
          </a:blip>
          <a:srcRect b="0" l="0" r="0" t="0"/>
          <a:stretch/>
        </p:blipFill>
        <p:spPr>
          <a:xfrm>
            <a:off x="2499154" y="1825625"/>
            <a:ext cx="7715961" cy="4667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i="0" lang="en-IN" sz="4400" u="none" strike="noStrike">
                <a:solidFill>
                  <a:srgbClr val="000000"/>
                </a:solidFill>
                <a:latin typeface="Calibri"/>
                <a:ea typeface="Calibri"/>
                <a:cs typeface="Calibri"/>
                <a:sym typeface="Calibri"/>
              </a:rPr>
              <a:t>Image Acquisition using Sensor Strips </a:t>
            </a:r>
            <a:endParaRPr/>
          </a:p>
        </p:txBody>
      </p:sp>
      <p:sp>
        <p:nvSpPr>
          <p:cNvPr id="510" name="Google Shape;510;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0" i="0" lang="en-IN"/>
              <a:t>A geometry that is used much more frequently than single sensors consists of an in-line arrangement of sensors in the form of a sensor strip.</a:t>
            </a:r>
            <a:endParaRPr/>
          </a:p>
          <a:p>
            <a:pPr indent="-228600" lvl="0" marL="228600" rtl="0" algn="l">
              <a:lnSpc>
                <a:spcPct val="90000"/>
              </a:lnSpc>
              <a:spcBef>
                <a:spcPts val="1000"/>
              </a:spcBef>
              <a:spcAft>
                <a:spcPts val="0"/>
              </a:spcAft>
              <a:buClr>
                <a:schemeClr val="dk1"/>
              </a:buClr>
              <a:buSzPts val="2800"/>
              <a:buChar char="•"/>
            </a:pPr>
            <a:r>
              <a:rPr b="0" i="0" lang="en-IN"/>
              <a:t>The strip provides imaging elements in one direction.</a:t>
            </a:r>
            <a:endParaRPr/>
          </a:p>
          <a:p>
            <a:pPr indent="-228600" lvl="0" marL="228600" rtl="0" algn="l">
              <a:lnSpc>
                <a:spcPct val="90000"/>
              </a:lnSpc>
              <a:spcBef>
                <a:spcPts val="1000"/>
              </a:spcBef>
              <a:spcAft>
                <a:spcPts val="0"/>
              </a:spcAft>
              <a:buClr>
                <a:schemeClr val="dk1"/>
              </a:buClr>
              <a:buSzPts val="2800"/>
              <a:buChar char="•"/>
            </a:pPr>
            <a:r>
              <a:rPr b="0" i="0" lang="en-IN"/>
              <a:t>Motion perpendicular to the strip provides imaging in the other direction</a:t>
            </a:r>
            <a:endParaRPr/>
          </a:p>
          <a:p>
            <a:pPr indent="-228600" lvl="0" marL="228600" rtl="0" algn="l">
              <a:lnSpc>
                <a:spcPct val="90000"/>
              </a:lnSpc>
              <a:spcBef>
                <a:spcPts val="1000"/>
              </a:spcBef>
              <a:spcAft>
                <a:spcPts val="0"/>
              </a:spcAft>
              <a:buClr>
                <a:schemeClr val="dk1"/>
              </a:buClr>
              <a:buSzPts val="2800"/>
              <a:buChar char="•"/>
            </a:pPr>
            <a:r>
              <a:rPr b="0" i="0" lang="en-IN"/>
              <a:t>This is the type of arrangement used in most flat bed scanners.</a:t>
            </a:r>
            <a:endParaRPr/>
          </a:p>
          <a:p>
            <a:pPr indent="-228600" lvl="0" marL="228600" rtl="0" algn="l">
              <a:lnSpc>
                <a:spcPct val="90000"/>
              </a:lnSpc>
              <a:spcBef>
                <a:spcPts val="1000"/>
              </a:spcBef>
              <a:spcAft>
                <a:spcPts val="0"/>
              </a:spcAft>
              <a:buClr>
                <a:schemeClr val="dk1"/>
              </a:buClr>
              <a:buSzPts val="2800"/>
              <a:buChar char="•"/>
            </a:pPr>
            <a:r>
              <a:rPr b="0" i="0" lang="en-IN"/>
              <a:t>In-line sensors are used routinely in airborne imaging applications, in which the imaging system is mounted on an aircraft that flies at a constant altitude and speed over the geographical area to be imaged.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3"/>
          <p:cNvSpPr txBox="1"/>
          <p:nvPr>
            <p:ph type="title"/>
          </p:nvPr>
        </p:nvSpPr>
        <p:spPr>
          <a:xfrm>
            <a:off x="838200" y="365126"/>
            <a:ext cx="3975847" cy="5134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Pixels!!!</a:t>
            </a:r>
            <a:endParaRPr/>
          </a:p>
        </p:txBody>
      </p:sp>
      <p:pic>
        <p:nvPicPr>
          <p:cNvPr id="516" name="Google Shape;516;p73"/>
          <p:cNvPicPr preferRelativeResize="0"/>
          <p:nvPr>
            <p:ph idx="1" type="body"/>
          </p:nvPr>
        </p:nvPicPr>
        <p:blipFill rotWithShape="1">
          <a:blip r:embed="rId3">
            <a:alphaModFix/>
          </a:blip>
          <a:srcRect b="0" l="0" r="0" t="0"/>
          <a:stretch/>
        </p:blipFill>
        <p:spPr>
          <a:xfrm>
            <a:off x="955565" y="1354922"/>
            <a:ext cx="9398670" cy="520864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4"/>
          <p:cNvPicPr preferRelativeResize="0"/>
          <p:nvPr/>
        </p:nvPicPr>
        <p:blipFill rotWithShape="1">
          <a:blip r:embed="rId3">
            <a:alphaModFix/>
          </a:blip>
          <a:srcRect b="0" l="0" r="0" t="0"/>
          <a:stretch/>
        </p:blipFill>
        <p:spPr>
          <a:xfrm>
            <a:off x="1004047" y="51059"/>
            <a:ext cx="9906000" cy="65715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The Hubble Telescope</a:t>
            </a:r>
            <a:endParaRPr/>
          </a:p>
        </p:txBody>
      </p:sp>
      <p:pic>
        <p:nvPicPr>
          <p:cNvPr id="121" name="Google Shape;121;p8"/>
          <p:cNvPicPr preferRelativeResize="0"/>
          <p:nvPr>
            <p:ph idx="1" type="body"/>
          </p:nvPr>
        </p:nvPicPr>
        <p:blipFill rotWithShape="1">
          <a:blip r:embed="rId3">
            <a:alphaModFix/>
          </a:blip>
          <a:srcRect b="0" l="0" r="0" t="0"/>
          <a:stretch/>
        </p:blipFill>
        <p:spPr>
          <a:xfrm>
            <a:off x="1396181" y="1690687"/>
            <a:ext cx="8842445" cy="48021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 Filtering</a:t>
            </a:r>
            <a:endParaRPr/>
          </a:p>
        </p:txBody>
      </p:sp>
      <p:pic>
        <p:nvPicPr>
          <p:cNvPr id="127" name="Google Shape;127;p9"/>
          <p:cNvPicPr preferRelativeResize="0"/>
          <p:nvPr>
            <p:ph idx="1" type="body"/>
          </p:nvPr>
        </p:nvPicPr>
        <p:blipFill rotWithShape="1">
          <a:blip r:embed="rId3">
            <a:alphaModFix/>
          </a:blip>
          <a:srcRect b="0" l="0" r="0" t="0"/>
          <a:stretch/>
        </p:blipFill>
        <p:spPr>
          <a:xfrm>
            <a:off x="1828800" y="2001044"/>
            <a:ext cx="8534400" cy="40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Examples: Image Enhancement</a:t>
            </a:r>
            <a:endParaRPr/>
          </a:p>
        </p:txBody>
      </p:sp>
      <p:pic>
        <p:nvPicPr>
          <p:cNvPr id="133" name="Google Shape;133;p10"/>
          <p:cNvPicPr preferRelativeResize="0"/>
          <p:nvPr>
            <p:ph idx="1" type="body"/>
          </p:nvPr>
        </p:nvPicPr>
        <p:blipFill rotWithShape="1">
          <a:blip r:embed="rId3">
            <a:alphaModFix/>
          </a:blip>
          <a:srcRect b="0" l="0" r="0" t="0"/>
          <a:stretch/>
        </p:blipFill>
        <p:spPr>
          <a:xfrm>
            <a:off x="1199535" y="1825625"/>
            <a:ext cx="8124623" cy="45850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2020-11-10T00:50:45Z</dcterms:created>
  <dc:creator>Ashok Sindhu</dc:creator>
</cp:coreProperties>
</file>